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276" r:id="rId2"/>
    <p:sldId id="5300323" r:id="rId3"/>
    <p:sldId id="5300311" r:id="rId4"/>
    <p:sldId id="5300349" r:id="rId5"/>
    <p:sldId id="5300346" r:id="rId6"/>
    <p:sldId id="259" r:id="rId7"/>
    <p:sldId id="5300333" r:id="rId8"/>
    <p:sldId id="5300319" r:id="rId9"/>
    <p:sldId id="5300320" r:id="rId10"/>
    <p:sldId id="5300327" r:id="rId11"/>
    <p:sldId id="5300340" r:id="rId12"/>
    <p:sldId id="5300336" r:id="rId13"/>
    <p:sldId id="5300337" r:id="rId14"/>
    <p:sldId id="5300342" r:id="rId15"/>
  </p:sldIdLst>
  <p:sldSz cx="12192000" cy="6858000"/>
  <p:notesSz cx="6807200" cy="99393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482" userDrawn="1">
          <p15:clr>
            <a:srgbClr val="A4A3A4"/>
          </p15:clr>
        </p15:guide>
        <p15:guide id="2" pos="597"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黃春慧" initials="黃春慧" lastIdx="1" clrIdx="0">
    <p:extLst>
      <p:ext uri="{19B8F6BF-5375-455C-9EA6-DF929625EA0E}">
        <p15:presenceInfo xmlns:p15="http://schemas.microsoft.com/office/powerpoint/2012/main" userId="S::930807@itri.org.tw::935a0456-d51f-42e8-a085-1e6f63c2f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99"/>
    <a:srgbClr val="1E8B93"/>
    <a:srgbClr val="509455"/>
    <a:srgbClr val="1E8E96"/>
    <a:srgbClr val="2780CF"/>
    <a:srgbClr val="FFE0C1"/>
    <a:srgbClr val="99CCFF"/>
    <a:srgbClr val="33CC33"/>
    <a:srgbClr val="99FF66"/>
    <a:srgbClr val="186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737" autoAdjust="0"/>
  </p:normalViewPr>
  <p:slideViewPr>
    <p:cSldViewPr snapToGrid="0">
      <p:cViewPr varScale="1">
        <p:scale>
          <a:sx n="70" d="100"/>
          <a:sy n="70" d="100"/>
        </p:scale>
        <p:origin x="1162" y="38"/>
      </p:cViewPr>
      <p:guideLst>
        <p:guide orient="horz" pos="482"/>
        <p:guide pos="5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8" d="100"/>
          <a:sy n="98" d="100"/>
        </p:scale>
        <p:origin x="-3648" y="-102"/>
      </p:cViewPr>
      <p:guideLst>
        <p:guide orient="horz" pos="3131"/>
        <p:guide pos="214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1"/>
            <a:ext cx="2949786" cy="496967"/>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5839" y="1"/>
            <a:ext cx="2949786" cy="496967"/>
          </a:xfrm>
          <a:prstGeom prst="rect">
            <a:avLst/>
          </a:prstGeom>
          <a:noFill/>
          <a:ln w="9525">
            <a:noFill/>
            <a:miter lim="800000"/>
            <a:headEnd/>
            <a:tailEnd/>
          </a:ln>
          <a:effectLst/>
        </p:spPr>
        <p:txBody>
          <a:bodyPr vert="horz" wrap="square" lIns="91541" tIns="45770" rIns="91541" bIns="45770"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1" y="9440647"/>
            <a:ext cx="2949786" cy="496967"/>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5839" y="9440647"/>
            <a:ext cx="2949786" cy="496967"/>
          </a:xfrm>
          <a:prstGeom prst="rect">
            <a:avLst/>
          </a:prstGeom>
          <a:noFill/>
          <a:ln w="9525">
            <a:noFill/>
            <a:miter lim="800000"/>
            <a:headEnd/>
            <a:tailEnd/>
          </a:ln>
          <a:effectLst/>
        </p:spPr>
        <p:txBody>
          <a:bodyPr vert="horz" wrap="square" lIns="91541" tIns="45770" rIns="91541" bIns="45770"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6" cy="498693"/>
          </a:xfrm>
          <a:prstGeom prst="rect">
            <a:avLst/>
          </a:prstGeom>
        </p:spPr>
        <p:txBody>
          <a:bodyPr vert="horz" lIns="91541" tIns="45770" rIns="91541" bIns="4577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5839" y="0"/>
            <a:ext cx="2949786" cy="498693"/>
          </a:xfrm>
          <a:prstGeom prst="rect">
            <a:avLst/>
          </a:prstGeom>
        </p:spPr>
        <p:txBody>
          <a:bodyPr vert="horz" lIns="91541" tIns="45770" rIns="91541" bIns="45770" rtlCol="0"/>
          <a:lstStyle>
            <a:lvl1pPr algn="r">
              <a:defRPr sz="1200" smtClean="0"/>
            </a:lvl1pPr>
          </a:lstStyle>
          <a:p>
            <a:pPr>
              <a:defRPr/>
            </a:pPr>
            <a:fld id="{35D6E0B5-C9D1-4321-9F3E-3F5A2FCA6E31}" type="datetimeFigureOut">
              <a:rPr lang="zh-TW" altLang="en-US"/>
              <a:pPr>
                <a:defRPr/>
              </a:pPr>
              <a:t>2026/6/1</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41" tIns="45770" rIns="91541" bIns="45770" rtlCol="0" anchor="ctr"/>
          <a:lstStyle/>
          <a:p>
            <a:pPr lvl="0"/>
            <a:endParaRPr lang="zh-TW" altLang="en-US" noProof="0"/>
          </a:p>
        </p:txBody>
      </p:sp>
      <p:sp>
        <p:nvSpPr>
          <p:cNvPr id="5" name="備忘稿版面配置區 4"/>
          <p:cNvSpPr>
            <a:spLocks noGrp="1"/>
          </p:cNvSpPr>
          <p:nvPr>
            <p:ph type="body" sz="quarter" idx="3"/>
          </p:nvPr>
        </p:nvSpPr>
        <p:spPr>
          <a:xfrm>
            <a:off x="680721" y="4783306"/>
            <a:ext cx="5445760" cy="3913614"/>
          </a:xfrm>
          <a:prstGeom prst="rect">
            <a:avLst/>
          </a:prstGeom>
        </p:spPr>
        <p:txBody>
          <a:bodyPr vert="horz" lIns="91541" tIns="45770" rIns="91541" bIns="4577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40647"/>
            <a:ext cx="2949786" cy="498692"/>
          </a:xfrm>
          <a:prstGeom prst="rect">
            <a:avLst/>
          </a:prstGeom>
        </p:spPr>
        <p:txBody>
          <a:bodyPr vert="horz" lIns="91541" tIns="45770" rIns="91541" bIns="4577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5839" y="9440647"/>
            <a:ext cx="2949786" cy="498692"/>
          </a:xfrm>
          <a:prstGeom prst="rect">
            <a:avLst/>
          </a:prstGeom>
        </p:spPr>
        <p:txBody>
          <a:bodyPr vert="horz" lIns="91541" tIns="45770" rIns="91541" bIns="45770"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xfrm>
            <a:off x="422275" y="1243013"/>
            <a:ext cx="5962650"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3767" indent="-286064">
              <a:defRPr kumimoji="1">
                <a:solidFill>
                  <a:schemeClr val="tx1"/>
                </a:solidFill>
                <a:latin typeface="Arial" panose="020B0604020202020204" pitchFamily="34" charset="0"/>
                <a:ea typeface="新細明體" panose="02020500000000000000" pitchFamily="18" charset="-120"/>
              </a:defRPr>
            </a:lvl2pPr>
            <a:lvl3pPr marL="1144257" indent="-228851">
              <a:defRPr kumimoji="1">
                <a:solidFill>
                  <a:schemeClr val="tx1"/>
                </a:solidFill>
                <a:latin typeface="Arial" panose="020B0604020202020204" pitchFamily="34" charset="0"/>
                <a:ea typeface="新細明體" panose="02020500000000000000" pitchFamily="18" charset="-120"/>
              </a:defRPr>
            </a:lvl3pPr>
            <a:lvl4pPr marL="1601960" indent="-228851">
              <a:defRPr kumimoji="1">
                <a:solidFill>
                  <a:schemeClr val="tx1"/>
                </a:solidFill>
                <a:latin typeface="Arial" panose="020B0604020202020204" pitchFamily="34" charset="0"/>
                <a:ea typeface="新細明體" panose="02020500000000000000" pitchFamily="18" charset="-120"/>
              </a:defRPr>
            </a:lvl4pPr>
            <a:lvl5pPr marL="2059663" indent="-228851">
              <a:defRPr kumimoji="1">
                <a:solidFill>
                  <a:schemeClr val="tx1"/>
                </a:solidFill>
                <a:latin typeface="Arial" panose="020B0604020202020204" pitchFamily="34" charset="0"/>
                <a:ea typeface="新細明體" panose="02020500000000000000" pitchFamily="18" charset="-120"/>
              </a:defRPr>
            </a:lvl5pPr>
            <a:lvl6pPr marL="2517366" indent="-22885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069" indent="-22885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2772" indent="-22885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475" indent="-228851"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B72CC4A-8A72-4F63-9AC3-CC57A94DDDA4}" type="slidenum">
              <a:rPr lang="zh-TW" altLang="en-US"/>
              <a:pPr/>
              <a:t>1</a:t>
            </a:fld>
            <a:endParaRPr lang="zh-TW" altLang="en-US"/>
          </a:p>
        </p:txBody>
      </p:sp>
    </p:spTree>
    <p:extLst>
      <p:ext uri="{BB962C8B-B14F-4D97-AF65-F5344CB8AC3E}">
        <p14:creationId xmlns:p14="http://schemas.microsoft.com/office/powerpoint/2010/main" val="223714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6D86CCB-8F76-4AE6-907E-95309338C679}" type="slidenum">
              <a:rPr lang="zh-TW" altLang="en-US" smtClean="0"/>
              <a:pPr>
                <a:defRPr/>
              </a:pPr>
              <a:t>3</a:t>
            </a:fld>
            <a:endParaRPr lang="zh-TW" altLang="en-US"/>
          </a:p>
        </p:txBody>
      </p:sp>
    </p:spTree>
    <p:extLst>
      <p:ext uri="{BB962C8B-B14F-4D97-AF65-F5344CB8AC3E}">
        <p14:creationId xmlns:p14="http://schemas.microsoft.com/office/powerpoint/2010/main" val="240320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latin typeface="+mj-lt"/>
                <a:ea typeface="+mj-ea"/>
                <a:cs typeface="Calibri" panose="020F0502020204030204" pitchFamily="34" charset="0"/>
              </a:rPr>
              <a:t>由院前瞻</a:t>
            </a:r>
            <a:r>
              <a:rPr lang="en-US" altLang="zh-TW" b="1" dirty="0">
                <a:latin typeface="+mj-lt"/>
                <a:ea typeface="+mj-ea"/>
                <a:cs typeface="Calibri" panose="020F0502020204030204" pitchFamily="34" charset="0"/>
              </a:rPr>
              <a:t>/</a:t>
            </a:r>
            <a:r>
              <a:rPr lang="zh-TW" altLang="en-US" b="1" dirty="0">
                <a:latin typeface="+mj-lt"/>
                <a:ea typeface="+mj-ea"/>
                <a:cs typeface="Calibri" panose="020F0502020204030204" pitchFamily="34" charset="0"/>
              </a:rPr>
              <a:t>應研</a:t>
            </a:r>
            <a:r>
              <a:rPr lang="en-US" altLang="zh-TW" b="1" dirty="0">
                <a:latin typeface="+mj-lt"/>
                <a:ea typeface="+mj-ea"/>
                <a:cs typeface="Calibri" panose="020F0502020204030204" pitchFamily="34" charset="0"/>
              </a:rPr>
              <a:t>+</a:t>
            </a:r>
            <a:r>
              <a:rPr lang="zh-TW" altLang="en-US" b="1" dirty="0">
                <a:latin typeface="+mj-lt"/>
                <a:ea typeface="+mj-ea"/>
                <a:cs typeface="Calibri" panose="020F0502020204030204" pitchFamily="34" charset="0"/>
              </a:rPr>
              <a:t>所應研計畫以</a:t>
            </a:r>
            <a:r>
              <a:rPr lang="en-US" altLang="zh-TW" b="1" dirty="0">
                <a:latin typeface="+mj-lt"/>
                <a:ea typeface="+mj-ea"/>
                <a:cs typeface="Calibri" panose="020F0502020204030204" pitchFamily="34" charset="0"/>
              </a:rPr>
              <a:t>1:1</a:t>
            </a:r>
            <a:r>
              <a:rPr lang="zh-TW" altLang="en-US" b="1" dirty="0">
                <a:latin typeface="+mj-lt"/>
                <a:ea typeface="+mj-ea"/>
                <a:cs typeface="Calibri" panose="020F0502020204030204" pitchFamily="34" charset="0"/>
              </a:rPr>
              <a:t>支應</a:t>
            </a:r>
            <a:endParaRPr lang="zh-TW" altLang="en-US" dirty="0"/>
          </a:p>
        </p:txBody>
      </p:sp>
      <p:sp>
        <p:nvSpPr>
          <p:cNvPr id="4" name="投影片編號版面配置區 3"/>
          <p:cNvSpPr>
            <a:spLocks noGrp="1"/>
          </p:cNvSpPr>
          <p:nvPr>
            <p:ph type="sldNum" sz="quarter" idx="5"/>
          </p:nvPr>
        </p:nvSpPr>
        <p:spPr/>
        <p:txBody>
          <a:bodyPr/>
          <a:lstStyle/>
          <a:p>
            <a:fld id="{65B245C2-F0B5-44C2-AAD5-00A8D73CCDFD}" type="slidenum">
              <a:rPr lang="zh-TW" altLang="en-US" smtClean="0"/>
              <a:t>6</a:t>
            </a:fld>
            <a:endParaRPr lang="zh-TW" altLang="en-US"/>
          </a:p>
        </p:txBody>
      </p:sp>
    </p:spTree>
    <p:extLst>
      <p:ext uri="{BB962C8B-B14F-4D97-AF65-F5344CB8AC3E}">
        <p14:creationId xmlns:p14="http://schemas.microsoft.com/office/powerpoint/2010/main" val="309895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221">
              <a:defRPr/>
            </a:pPr>
            <a:endParaRPr lang="zh-TW" altLang="en-US" sz="5400" dirty="0"/>
          </a:p>
        </p:txBody>
      </p:sp>
    </p:spTree>
    <p:extLst>
      <p:ext uri="{BB962C8B-B14F-4D97-AF65-F5344CB8AC3E}">
        <p14:creationId xmlns:p14="http://schemas.microsoft.com/office/powerpoint/2010/main" val="190514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9036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221">
              <a:defRPr/>
            </a:pPr>
            <a:r>
              <a:rPr lang="zh-TW" altLang="en-US" sz="5400" dirty="0">
                <a:solidFill>
                  <a:srgbClr val="FF0000"/>
                </a:solidFill>
                <a:latin typeface="微軟正黑體" panose="020B0604030504040204" pitchFamily="34" charset="-120"/>
                <a:ea typeface="微軟正黑體" panose="020B0604030504040204" pitchFamily="34" charset="-120"/>
              </a:rPr>
              <a:t>學界分包</a:t>
            </a:r>
            <a:endParaRPr lang="en-US" altLang="zh-TW" sz="5400" dirty="0">
              <a:solidFill>
                <a:srgbClr val="FF0000"/>
              </a:solidFill>
              <a:latin typeface="微軟正黑體" panose="020B0604030504040204" pitchFamily="34" charset="-120"/>
              <a:ea typeface="微軟正黑體" panose="020B0604030504040204" pitchFamily="34" charset="-120"/>
            </a:endParaRPr>
          </a:p>
          <a:p>
            <a:pPr defTabSz="915221">
              <a:defRPr/>
            </a:pPr>
            <a:r>
              <a:rPr lang="zh-TW" altLang="en-US" sz="5400" dirty="0">
                <a:solidFill>
                  <a:srgbClr val="FF0000"/>
                </a:solidFill>
                <a:latin typeface="微軟正黑體" panose="020B0604030504040204" pitchFamily="34" charset="-120"/>
                <a:ea typeface="微軟正黑體" panose="020B0604030504040204" pitchFamily="34" charset="-120"/>
              </a:rPr>
              <a:t>委託研究或委託分析</a:t>
            </a:r>
            <a:endParaRPr lang="en-US" altLang="zh-TW" sz="5400" dirty="0">
              <a:solidFill>
                <a:srgbClr val="FF0000"/>
              </a:solidFill>
              <a:latin typeface="微軟正黑體" panose="020B0604030504040204" pitchFamily="34" charset="-120"/>
              <a:ea typeface="微軟正黑體" panose="020B0604030504040204" pitchFamily="34" charset="-120"/>
            </a:endParaRPr>
          </a:p>
          <a:p>
            <a:pPr defTabSz="915221">
              <a:defRPr/>
            </a:pPr>
            <a:endParaRPr lang="zh-TW" altLang="en-US" sz="5400" dirty="0"/>
          </a:p>
        </p:txBody>
      </p:sp>
    </p:spTree>
    <p:extLst>
      <p:ext uri="{BB962C8B-B14F-4D97-AF65-F5344CB8AC3E}">
        <p14:creationId xmlns:p14="http://schemas.microsoft.com/office/powerpoint/2010/main" val="2049840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0" name="Rectangle 42"/>
          <p:cNvSpPr>
            <a:spLocks noChangeArrowheads="1"/>
          </p:cNvSpPr>
          <p:nvPr userDrawn="1"/>
        </p:nvSpPr>
        <p:spPr bwMode="auto">
          <a:xfrm>
            <a:off x="-1" y="6618288"/>
            <a:ext cx="12192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11" name="Picture 26" descr="itri_CEL_A_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8851" y="5794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userDrawn="1"/>
        </p:nvGrpSpPr>
        <p:grpSpPr>
          <a:xfrm>
            <a:off x="10074276" y="0"/>
            <a:ext cx="2117723" cy="6858000"/>
            <a:chOff x="10074276" y="0"/>
            <a:chExt cx="2117723" cy="6858000"/>
          </a:xfrm>
        </p:grpSpPr>
        <p:pic>
          <p:nvPicPr>
            <p:cNvPr id="15" name="圖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1"/>
          <p:cNvSpPr>
            <a:spLocks noGrp="1" noChangeArrowheads="1"/>
          </p:cNvSpPr>
          <p:nvPr>
            <p:ph type="ctrTitle" hasCustomPrompt="1"/>
          </p:nvPr>
        </p:nvSpPr>
        <p:spPr>
          <a:xfrm>
            <a:off x="836698"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85379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17" name="投影片編號版面配置區 3"/>
          <p:cNvSpPr>
            <a:spLocks noGrp="1"/>
          </p:cNvSpPr>
          <p:nvPr>
            <p:ph type="sldNum" sz="quarter" idx="11"/>
          </p:nvPr>
        </p:nvSpPr>
        <p:spPr>
          <a:xfrm>
            <a:off x="11614808" y="6619875"/>
            <a:ext cx="571500" cy="238125"/>
          </a:xfrm>
        </p:spPr>
        <p:txBody>
          <a:bodyPr/>
          <a:lstStyle/>
          <a:p>
            <a:pPr>
              <a:defRPr/>
            </a:pPr>
            <a:fld id="{1A71FFAD-F905-4792-971B-681FA4F61CA8}" type="slidenum">
              <a:rPr lang="en-US" altLang="zh-TW" smtClean="0"/>
              <a:pPr>
                <a:defRPr/>
              </a:pPr>
              <a:t>‹#›</a:t>
            </a:fld>
            <a:endParaRPr lang="en-US" altLang="zh-TW"/>
          </a:p>
        </p:txBody>
      </p:sp>
      <p:sp>
        <p:nvSpPr>
          <p:cNvPr id="18" name="文字版面配置區 8"/>
          <p:cNvSpPr>
            <a:spLocks noGrp="1"/>
          </p:cNvSpPr>
          <p:nvPr>
            <p:ph type="body" sz="quarter" idx="12" hasCustomPrompt="1"/>
          </p:nvPr>
        </p:nvSpPr>
        <p:spPr>
          <a:xfrm>
            <a:off x="853790" y="5902262"/>
            <a:ext cx="2788603" cy="432303"/>
          </a:xfrm>
        </p:spPr>
        <p:txBody>
          <a:bodyPr/>
          <a:lstStyle>
            <a:lvl1pPr marL="0" indent="0">
              <a:buNone/>
              <a:defRPr sz="1600"/>
            </a:lvl1pPr>
          </a:lstStyle>
          <a:p>
            <a:pPr lvl="0"/>
            <a:r>
              <a:rPr lang="zh-TW" altLang="en-US" dirty="0"/>
              <a:t>簡報日期</a:t>
            </a:r>
          </a:p>
        </p:txBody>
      </p:sp>
      <p:sp>
        <p:nvSpPr>
          <p:cNvPr id="19" name="Text Box 48"/>
          <p:cNvSpPr txBox="1">
            <a:spLocks noChangeArrowheads="1"/>
          </p:cNvSpPr>
          <p:nvPr userDrawn="1"/>
        </p:nvSpPr>
        <p:spPr bwMode="auto">
          <a:xfrm>
            <a:off x="-1" y="6616092"/>
            <a:ext cx="3567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1000" dirty="0">
                <a:solidFill>
                  <a:schemeClr val="bg1"/>
                </a:solidFill>
                <a:ea typeface="微軟正黑體" panose="020B0604030504040204" pitchFamily="34" charset="-120"/>
              </a:rPr>
              <a:t>©</a:t>
            </a:r>
            <a:r>
              <a:rPr lang="zh-TW" altLang="en-US" sz="1000" dirty="0">
                <a:solidFill>
                  <a:schemeClr val="bg1"/>
                </a:solidFill>
                <a:ea typeface="微軟正黑體" panose="020B0604030504040204" pitchFamily="34" charset="-120"/>
              </a:rPr>
              <a:t>工業技術研究院  權利所有。</a:t>
            </a:r>
          </a:p>
        </p:txBody>
      </p:sp>
    </p:spTree>
    <p:extLst>
      <p:ext uri="{BB962C8B-B14F-4D97-AF65-F5344CB8AC3E}">
        <p14:creationId xmlns:p14="http://schemas.microsoft.com/office/powerpoint/2010/main" val="273325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4519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72553" y="425301"/>
            <a:ext cx="2789767" cy="566597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1136" y="425301"/>
            <a:ext cx="8168217" cy="5665973"/>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5344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440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609600" y="1439864"/>
            <a:ext cx="11152717" cy="4757737"/>
          </a:xfrm>
          <a:prstGeom prst="rect">
            <a:avLst/>
          </a:prstGeom>
        </p:spPr>
        <p:txBody>
          <a:bodyPr/>
          <a:lstStyle>
            <a:lvl3pPr>
              <a:buClr>
                <a:schemeClr val="tx1">
                  <a:lumMod val="75000"/>
                  <a:lumOff val="25000"/>
                </a:schemeClr>
              </a:buClr>
              <a:defRPr/>
            </a:lvl3pPr>
          </a:lstStyle>
          <a:p>
            <a:pPr lvl="0"/>
            <a:r>
              <a:rPr lang="en-US" altLang="zh-TW" dirty="0"/>
              <a:t>Text Level One</a:t>
            </a:r>
            <a:endParaRPr lang="zh-TW" altLang="en-US" dirty="0"/>
          </a:p>
          <a:p>
            <a:pPr lvl="1"/>
            <a:r>
              <a:rPr lang="en-US" altLang="zh-TW" dirty="0"/>
              <a:t>Text Level Two</a:t>
            </a:r>
            <a:endParaRPr lang="zh-TW" altLang="en-US" dirty="0"/>
          </a:p>
          <a:p>
            <a:pPr lvl="2"/>
            <a:r>
              <a:rPr lang="en-US" altLang="zh-TW" dirty="0"/>
              <a:t>Text Level Three</a:t>
            </a:r>
            <a:endParaRPr lang="zh-TW" altLang="en-US" dirty="0"/>
          </a:p>
          <a:p>
            <a:pPr lvl="3"/>
            <a:r>
              <a:rPr lang="en-US" altLang="zh-TW" dirty="0"/>
              <a:t>Text Level Four</a:t>
            </a:r>
            <a:endParaRPr lang="zh-TW" altLang="en-US" dirty="0"/>
          </a:p>
          <a:p>
            <a:pPr lvl="4"/>
            <a:r>
              <a:rPr lang="en-US" altLang="zh-TW" dirty="0"/>
              <a:t>Text Level Five</a:t>
            </a:r>
            <a:endParaRPr lang="zh-TW" altLang="en-US" dirty="0"/>
          </a:p>
        </p:txBody>
      </p:sp>
      <p:sp>
        <p:nvSpPr>
          <p:cNvPr id="8" name="標題 7"/>
          <p:cNvSpPr>
            <a:spLocks noGrp="1"/>
          </p:cNvSpPr>
          <p:nvPr>
            <p:ph type="title" hasCustomPrompt="1"/>
          </p:nvPr>
        </p:nvSpPr>
        <p:spPr/>
        <p:txBody>
          <a:bodyPr/>
          <a:lstStyle/>
          <a:p>
            <a:r>
              <a:rPr lang="en-US" altLang="zh-TW" dirty="0"/>
              <a:t>Heading Level One</a:t>
            </a:r>
            <a:endParaRPr lang="zh-TW" altLang="en-US" dirty="0"/>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098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6661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1" y="1439864"/>
            <a:ext cx="7981506"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8825023" y="1439864"/>
            <a:ext cx="2822033"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92763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439865"/>
            <a:ext cx="11037455" cy="2855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609601" y="4444409"/>
            <a:ext cx="11037456" cy="1753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185388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11" name="標題 1"/>
          <p:cNvSpPr>
            <a:spLocks noGrp="1"/>
          </p:cNvSpPr>
          <p:nvPr>
            <p:ph type="ctrTitle"/>
          </p:nvPr>
        </p:nvSpPr>
        <p:spPr>
          <a:xfrm>
            <a:off x="2174355" y="2564904"/>
            <a:ext cx="7772400" cy="1035546"/>
          </a:xfrm>
        </p:spPr>
        <p:txBody>
          <a:bodyPr anchor="t" anchorCtr="0">
            <a:noAutofit/>
          </a:bodyPr>
          <a:lstStyle>
            <a:lvl1pPr algn="ctr">
              <a:defRPr/>
            </a:lvl1pPr>
          </a:lstStyle>
          <a:p>
            <a:r>
              <a:rPr lang="zh-TW" altLang="en-US" dirty="0"/>
              <a:t>按一下以編輯母片標題樣式</a:t>
            </a:r>
          </a:p>
        </p:txBody>
      </p:sp>
      <p:sp>
        <p:nvSpPr>
          <p:cNvPr id="12" name="副標題 2"/>
          <p:cNvSpPr>
            <a:spLocks noGrp="1"/>
          </p:cNvSpPr>
          <p:nvPr>
            <p:ph type="subTitle" idx="1"/>
          </p:nvPr>
        </p:nvSpPr>
        <p:spPr>
          <a:xfrm>
            <a:off x="2860155"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31761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31150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2" y="1439864"/>
            <a:ext cx="54737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86502" y="1439864"/>
            <a:ext cx="5475817"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20010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50643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601133" y="264920"/>
            <a:ext cx="11045923"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609601" y="1439864"/>
            <a:ext cx="1103745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11430000" y="6619878"/>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
        <p:nvSpPr>
          <p:cNvPr id="1036" name="Text Box 52"/>
          <p:cNvSpPr txBox="1">
            <a:spLocks noChangeArrowheads="1"/>
          </p:cNvSpPr>
          <p:nvPr/>
        </p:nvSpPr>
        <p:spPr bwMode="auto">
          <a:xfrm>
            <a:off x="0" y="72009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4" name="Picture 28" descr="itri_CEL_A"/>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0544178" y="6159948"/>
            <a:ext cx="1476375" cy="3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8"/>
          <p:cNvSpPr txBox="1">
            <a:spLocks noChangeArrowheads="1"/>
          </p:cNvSpPr>
          <p:nvPr userDrawn="1"/>
        </p:nvSpPr>
        <p:spPr bwMode="auto">
          <a:xfrm>
            <a:off x="-1" y="6616092"/>
            <a:ext cx="3567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1000" dirty="0">
                <a:solidFill>
                  <a:schemeClr val="bg1"/>
                </a:solidFill>
                <a:ea typeface="微軟正黑體" panose="020B0604030504040204" pitchFamily="34" charset="-120"/>
              </a:rPr>
              <a:t>©</a:t>
            </a:r>
            <a:r>
              <a:rPr lang="zh-TW" altLang="en-US" sz="1000" dirty="0">
                <a:solidFill>
                  <a:schemeClr val="bg1"/>
                </a:solidFill>
                <a:ea typeface="微軟正黑體" panose="020B0604030504040204" pitchFamily="34" charset="-120"/>
              </a:rPr>
              <a:t>工業技術研究院  權利所有。</a:t>
            </a:r>
          </a:p>
        </p:txBody>
      </p:sp>
    </p:spTree>
  </p:cSld>
  <p:clrMap bg1="lt1" tx1="dk1" bg2="lt2" tx2="dk2" accent1="accent1" accent2="accent2" accent3="accent3" accent4="accent4" accent5="accent5" accent6="accent6" hlink="hlink" folHlink="folHlink"/>
  <p:sldLayoutIdLst>
    <p:sldLayoutId id="2147483913" r:id="rId1"/>
    <p:sldLayoutId id="2147483903" r:id="rId2"/>
    <p:sldLayoutId id="2147483914" r:id="rId3"/>
    <p:sldLayoutId id="2147483915" r:id="rId4"/>
    <p:sldLayoutId id="2147483904" r:id="rId5"/>
    <p:sldLayoutId id="2147483916"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7" r:id="rId15"/>
    <p:sldLayoutId id="2147483918" r:id="rId16"/>
    <p:sldLayoutId id="2147483919" r:id="rId17"/>
  </p:sldLayoutIdLst>
  <p:hf hdr="0" ftr="0" dt="0"/>
  <p:txStyles>
    <p:title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53790" y="2596413"/>
            <a:ext cx="8935952" cy="1619452"/>
          </a:xfrm>
        </p:spPr>
        <p:txBody>
          <a:bodyPr/>
          <a:lstStyle/>
          <a:p>
            <a:r>
              <a:rPr lang="en-US" altLang="zh-TW" dirty="0"/>
              <a:t>2027</a:t>
            </a:r>
            <a:r>
              <a:rPr lang="zh-TW" altLang="en-US" dirty="0"/>
              <a:t>年學研合作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zh-TW" altLang="en-US" dirty="0"/>
              <a:t>徵案說明會</a:t>
            </a:r>
            <a:br>
              <a:rPr lang="en-US" altLang="zh-TW" dirty="0"/>
            </a:br>
            <a:r>
              <a:rPr lang="en-US" altLang="zh-TW" dirty="0"/>
              <a:t>(</a:t>
            </a:r>
            <a:r>
              <a:rPr lang="zh-TW" altLang="en-US" dirty="0"/>
              <a:t>清華大學</a:t>
            </a:r>
            <a:r>
              <a:rPr lang="en-US" altLang="zh-TW" dirty="0"/>
              <a:t>)</a:t>
            </a:r>
            <a:endParaRPr lang="zh-TW" altLang="en-US" dirty="0"/>
          </a:p>
        </p:txBody>
      </p:sp>
      <p:sp>
        <p:nvSpPr>
          <p:cNvPr id="3" name="副標題 2"/>
          <p:cNvSpPr>
            <a:spLocks noGrp="1"/>
          </p:cNvSpPr>
          <p:nvPr>
            <p:ph type="subTitle" idx="1"/>
          </p:nvPr>
        </p:nvSpPr>
        <p:spPr>
          <a:xfrm>
            <a:off x="844165" y="4543125"/>
            <a:ext cx="6770872" cy="1246832"/>
          </a:xfrm>
        </p:spPr>
        <p:txBody>
          <a:bodyPr/>
          <a:lstStyle/>
          <a:p>
            <a:pPr>
              <a:lnSpc>
                <a:spcPct val="100000"/>
              </a:lnSpc>
              <a:spcBef>
                <a:spcPts val="600"/>
              </a:spcBef>
            </a:pPr>
            <a:r>
              <a:rPr lang="zh-TW" altLang="en-US" dirty="0"/>
              <a:t>陳蔓甄</a:t>
            </a:r>
            <a:endParaRPr lang="en-US" altLang="zh-TW" dirty="0"/>
          </a:p>
          <a:p>
            <a:pPr>
              <a:lnSpc>
                <a:spcPct val="100000"/>
              </a:lnSpc>
              <a:spcBef>
                <a:spcPts val="600"/>
              </a:spcBef>
            </a:pPr>
            <a:r>
              <a:rPr lang="zh-TW" altLang="en-US" dirty="0"/>
              <a:t>前瞻與國合推動室 </a:t>
            </a:r>
            <a:r>
              <a:rPr lang="en-US" altLang="zh-TW" dirty="0"/>
              <a:t>(B100)   </a:t>
            </a:r>
            <a:r>
              <a:rPr lang="zh-TW" altLang="en-US" dirty="0"/>
              <a:t>企劃與營運發展組</a:t>
            </a:r>
            <a:endParaRPr lang="en-US" altLang="zh-TW" dirty="0"/>
          </a:p>
          <a:p>
            <a:pPr>
              <a:lnSpc>
                <a:spcPct val="100000"/>
              </a:lnSpc>
              <a:spcBef>
                <a:spcPts val="600"/>
              </a:spcBef>
            </a:pPr>
            <a:r>
              <a:rPr lang="zh-TW" altLang="en-US" dirty="0"/>
              <a:t>綠能與環境研究所  工業技術研究院</a:t>
            </a:r>
          </a:p>
        </p:txBody>
      </p:sp>
      <p:sp>
        <p:nvSpPr>
          <p:cNvPr id="4" name="文字版面配置區 3"/>
          <p:cNvSpPr>
            <a:spLocks noGrp="1"/>
          </p:cNvSpPr>
          <p:nvPr>
            <p:ph type="body" sz="quarter" idx="12"/>
          </p:nvPr>
        </p:nvSpPr>
        <p:spPr>
          <a:xfrm>
            <a:off x="853790" y="5818832"/>
            <a:ext cx="2788603" cy="432303"/>
          </a:xfrm>
        </p:spPr>
        <p:txBody>
          <a:bodyPr/>
          <a:lstStyle/>
          <a:p>
            <a:r>
              <a:rPr lang="en-US" altLang="zh-TW" sz="1800" dirty="0"/>
              <a:t>06/01/2026</a:t>
            </a:r>
          </a:p>
        </p:txBody>
      </p:sp>
      <p:sp>
        <p:nvSpPr>
          <p:cNvPr id="5" name="投影片編號版面配置區 4">
            <a:extLst>
              <a:ext uri="{FF2B5EF4-FFF2-40B4-BE49-F238E27FC236}">
                <a16:creationId xmlns:a16="http://schemas.microsoft.com/office/drawing/2014/main" id="{494E0A46-3AA7-4B5F-8265-A1E249C25E31}"/>
              </a:ext>
            </a:extLst>
          </p:cNvPr>
          <p:cNvSpPr>
            <a:spLocks noGrp="1"/>
          </p:cNvSpPr>
          <p:nvPr>
            <p:ph type="sldNum" sz="quarter" idx="11"/>
          </p:nvPr>
        </p:nvSpPr>
        <p:spPr/>
        <p:txBody>
          <a:bodyPr/>
          <a:lstStyle/>
          <a:p>
            <a:pPr>
              <a:defRPr/>
            </a:pPr>
            <a:fld id="{1A71FFAD-F905-4792-971B-681FA4F61CA8}" type="slidenum">
              <a:rPr lang="en-US" altLang="zh-TW" smtClean="0"/>
              <a:pPr>
                <a:defRPr/>
              </a:pPr>
              <a:t>1</a:t>
            </a:fld>
            <a:endParaRPr lang="en-US" altLang="zh-TW"/>
          </a:p>
        </p:txBody>
      </p:sp>
      <p:pic>
        <p:nvPicPr>
          <p:cNvPr id="7" name="圖片 6">
            <a:extLst>
              <a:ext uri="{FF2B5EF4-FFF2-40B4-BE49-F238E27FC236}">
                <a16:creationId xmlns:a16="http://schemas.microsoft.com/office/drawing/2014/main" id="{0AE267E8-92F9-34A7-377A-DAB6EDA4D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105" y="3552989"/>
            <a:ext cx="2944637" cy="2944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45FB042-F33F-4A81-94F3-6D613FFAB8BC}"/>
              </a:ext>
            </a:extLst>
          </p:cNvPr>
          <p:cNvSpPr>
            <a:spLocks noGrp="1"/>
          </p:cNvSpPr>
          <p:nvPr>
            <p:ph type="sldNum" sz="quarter" idx="10"/>
          </p:nvPr>
        </p:nvSpPr>
        <p:spPr/>
        <p:txBody>
          <a:bodyPr/>
          <a:lstStyle/>
          <a:p>
            <a:pPr>
              <a:defRPr/>
            </a:pPr>
            <a:fld id="{1A71FFAD-F905-4792-971B-681FA4F61CA8}" type="slidenum">
              <a:rPr lang="en-US" altLang="zh-TW" smtClean="0"/>
              <a:pPr>
                <a:defRPr/>
              </a:pPr>
              <a:t>10</a:t>
            </a:fld>
            <a:endParaRPr lang="en-US" altLang="zh-TW"/>
          </a:p>
        </p:txBody>
      </p:sp>
      <p:sp>
        <p:nvSpPr>
          <p:cNvPr id="9" name="標題 3">
            <a:extLst>
              <a:ext uri="{FF2B5EF4-FFF2-40B4-BE49-F238E27FC236}">
                <a16:creationId xmlns:a16="http://schemas.microsoft.com/office/drawing/2014/main" id="{ED301501-2CF1-421C-AE59-B982D77949F5}"/>
              </a:ext>
            </a:extLst>
          </p:cNvPr>
          <p:cNvSpPr txBox="1">
            <a:spLocks/>
          </p:cNvSpPr>
          <p:nvPr/>
        </p:nvSpPr>
        <p:spPr bwMode="auto">
          <a:xfrm>
            <a:off x="44411" y="294385"/>
            <a:ext cx="12147589" cy="67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zh-TW" altLang="en-US" b="1" dirty="0"/>
              <a:t>學研合作時程規劃</a:t>
            </a:r>
            <a:endParaRPr lang="zh-TW" altLang="en-US" b="1" kern="0" dirty="0">
              <a:latin typeface="+mn-ea"/>
              <a:ea typeface="+mn-ea"/>
              <a:sym typeface="Arial" pitchFamily="34" charset="0"/>
            </a:endParaRPr>
          </a:p>
        </p:txBody>
      </p:sp>
      <p:graphicFrame>
        <p:nvGraphicFramePr>
          <p:cNvPr id="6" name="表格 2">
            <a:extLst>
              <a:ext uri="{FF2B5EF4-FFF2-40B4-BE49-F238E27FC236}">
                <a16:creationId xmlns:a16="http://schemas.microsoft.com/office/drawing/2014/main" id="{73AFA229-E888-4412-B164-91C44CB51BCC}"/>
              </a:ext>
            </a:extLst>
          </p:cNvPr>
          <p:cNvGraphicFramePr>
            <a:graphicFrameLocks noGrp="1"/>
          </p:cNvGraphicFramePr>
          <p:nvPr>
            <p:extLst>
              <p:ext uri="{D42A27DB-BD31-4B8C-83A1-F6EECF244321}">
                <p14:modId xmlns:p14="http://schemas.microsoft.com/office/powerpoint/2010/main" val="1716569568"/>
              </p:ext>
            </p:extLst>
          </p:nvPr>
        </p:nvGraphicFramePr>
        <p:xfrm>
          <a:off x="2778642" y="1303714"/>
          <a:ext cx="6634716" cy="4973881"/>
        </p:xfrm>
        <a:graphic>
          <a:graphicData uri="http://schemas.openxmlformats.org/drawingml/2006/table">
            <a:tbl>
              <a:tblPr firstRow="1" bandRow="1"/>
              <a:tblGrid>
                <a:gridCol w="1581596">
                  <a:extLst>
                    <a:ext uri="{9D8B030D-6E8A-4147-A177-3AD203B41FA5}">
                      <a16:colId xmlns:a16="http://schemas.microsoft.com/office/drawing/2014/main" val="610068652"/>
                    </a:ext>
                  </a:extLst>
                </a:gridCol>
                <a:gridCol w="5053120">
                  <a:extLst>
                    <a:ext uri="{9D8B030D-6E8A-4147-A177-3AD203B41FA5}">
                      <a16:colId xmlns:a16="http://schemas.microsoft.com/office/drawing/2014/main" val="2317974239"/>
                    </a:ext>
                  </a:extLst>
                </a:gridCol>
              </a:tblGrid>
              <a:tr h="48082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zh-TW" altLang="en-US" sz="1800" dirty="0">
                        <a:latin typeface="+mn-lt"/>
                        <a:ea typeface="+mj-ea"/>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1800" dirty="0">
                          <a:latin typeface="+mn-lt"/>
                          <a:ea typeface="+mj-ea"/>
                        </a:rPr>
                        <a:t>能源前瞻學研</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317930249"/>
                  </a:ext>
                </a:extLst>
              </a:tr>
              <a:tr h="606833">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mn-lt"/>
                          <a:ea typeface="+mj-ea"/>
                        </a:rPr>
                        <a:t>提案時程</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altLang="zh-TW" sz="1800" kern="1200" dirty="0">
                          <a:solidFill>
                            <a:schemeClr val="dk1"/>
                          </a:solidFill>
                          <a:latin typeface="+mn-lt"/>
                          <a:ea typeface="+mj-ea"/>
                          <a:cs typeface="Calibri" panose="020F0502020204030204" pitchFamily="34" charset="0"/>
                        </a:rPr>
                        <a:t>06/01/2026~06/9/2026</a:t>
                      </a:r>
                      <a:r>
                        <a:rPr lang="zh-TW" altLang="en-US" sz="1800" kern="1200" dirty="0">
                          <a:solidFill>
                            <a:schemeClr val="dk1"/>
                          </a:solidFill>
                          <a:latin typeface="+mn-lt"/>
                          <a:ea typeface="+mj-ea"/>
                          <a:cs typeface="Calibri" panose="020F0502020204030204" pitchFamily="34" charset="0"/>
                        </a:rPr>
                        <a:t> 徵案說明會 </a:t>
                      </a:r>
                      <a:endParaRPr lang="zh-TW" altLang="en-US" sz="1800" dirty="0">
                        <a:latin typeface="+mn-lt"/>
                        <a:ea typeface="+mj-ea"/>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4272486946"/>
                  </a:ext>
                </a:extLst>
              </a:tr>
              <a:tr h="577877">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zh-TW" altLang="en-US" sz="1800" b="1" dirty="0">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latin typeface="+mn-lt"/>
                          <a:ea typeface="+mj-ea"/>
                          <a:cs typeface="Calibri" panose="020F0502020204030204" pitchFamily="34" charset="0"/>
                        </a:rPr>
                        <a:t>07/15/2026</a:t>
                      </a:r>
                      <a:r>
                        <a:rPr lang="zh-TW" altLang="en-US" sz="1800" kern="1200" dirty="0">
                          <a:solidFill>
                            <a:schemeClr val="dk1"/>
                          </a:solidFill>
                          <a:latin typeface="+mn-lt"/>
                          <a:ea typeface="+mj-ea"/>
                          <a:cs typeface="Calibri" panose="020F0502020204030204" pitchFamily="34" charset="0"/>
                        </a:rPr>
                        <a:t> 繳交摘要申請表與個人資料表</a:t>
                      </a:r>
                      <a:endParaRPr lang="en-US" altLang="zh-TW" sz="1800" kern="1200" dirty="0">
                        <a:solidFill>
                          <a:schemeClr val="dk1"/>
                        </a:solidFill>
                        <a:latin typeface="+mn-lt"/>
                        <a:ea typeface="+mj-ea"/>
                        <a:cs typeface="Calibri" panose="020F0502020204030204" pitchFamily="34" charset="0"/>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3889010077"/>
                  </a:ext>
                </a:extLst>
              </a:tr>
              <a:tr h="510139">
                <a:tc vMerge="1">
                  <a:txBody>
                    <a:bodyPr/>
                    <a:lstStyle/>
                    <a:p>
                      <a:pPr algn="ct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latin typeface="+mn-lt"/>
                          <a:ea typeface="+mj-ea"/>
                          <a:cs typeface="+mn-cs"/>
                        </a:rPr>
                        <a:t>07/22/2026~09/02/2026 </a:t>
                      </a:r>
                      <a:r>
                        <a:rPr lang="zh-TW" altLang="en-US" sz="1800" kern="1200" dirty="0">
                          <a:solidFill>
                            <a:schemeClr val="dk1"/>
                          </a:solidFill>
                          <a:latin typeface="+mn-lt"/>
                          <a:ea typeface="+mj-ea"/>
                          <a:cs typeface="+mn-cs"/>
                        </a:rPr>
                        <a:t>工研院書面審查</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562195262"/>
                  </a:ext>
                </a:extLst>
              </a:tr>
              <a:tr h="510139">
                <a:tc vMerge="1">
                  <a:txBody>
                    <a:bodyPr/>
                    <a:lstStyle/>
                    <a:p>
                      <a:pPr algn="ct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p>
                      <a:pPr algn="l"/>
                      <a:r>
                        <a:rPr lang="en-US" altLang="zh-TW" sz="1800" kern="1200" dirty="0">
                          <a:solidFill>
                            <a:schemeClr val="dk1"/>
                          </a:solidFill>
                          <a:latin typeface="+mn-lt"/>
                          <a:ea typeface="+mj-ea"/>
                          <a:cs typeface="+mn-cs"/>
                        </a:rPr>
                        <a:t>09/30/2026 </a:t>
                      </a:r>
                      <a:r>
                        <a:rPr lang="zh-TW" altLang="en-US" sz="1800" kern="1200" dirty="0">
                          <a:solidFill>
                            <a:schemeClr val="dk1"/>
                          </a:solidFill>
                          <a:latin typeface="+mn-lt"/>
                          <a:ea typeface="+mj-ea"/>
                          <a:cs typeface="+mn-cs"/>
                        </a:rPr>
                        <a:t>前通知書審結果</a:t>
                      </a:r>
                      <a:endParaRPr lang="en-US" altLang="zh-TW" sz="1800" kern="1200" dirty="0">
                        <a:solidFill>
                          <a:schemeClr val="dk1"/>
                        </a:solidFill>
                        <a:latin typeface="+mn-lt"/>
                        <a:ea typeface="+mj-ea"/>
                        <a:cs typeface="+mn-cs"/>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1790132271"/>
                  </a:ext>
                </a:extLst>
              </a:tr>
              <a:tr h="510139">
                <a:tc>
                  <a:txBody>
                    <a:bodyPr/>
                    <a:lstStyle/>
                    <a:p>
                      <a:pPr algn="ctr"/>
                      <a:r>
                        <a:rPr lang="zh-TW" altLang="en-US" sz="1800" b="1" kern="1200" dirty="0">
                          <a:solidFill>
                            <a:schemeClr val="dk1"/>
                          </a:solidFill>
                          <a:latin typeface="+mn-lt"/>
                          <a:ea typeface="+mj-ea"/>
                          <a:cs typeface="+mn-cs"/>
                        </a:rPr>
                        <a:t>計畫書</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tx1"/>
                          </a:solidFill>
                          <a:latin typeface="+mn-lt"/>
                          <a:ea typeface="+mn-ea"/>
                          <a:cs typeface="+mn-cs"/>
                        </a:rPr>
                        <a:t>依據能專計畫時程繳交計畫書</a:t>
                      </a:r>
                      <a:r>
                        <a:rPr lang="en-US" altLang="zh-TW" sz="1800" kern="1200" dirty="0">
                          <a:solidFill>
                            <a:schemeClr val="tx1"/>
                          </a:solidFill>
                          <a:latin typeface="+mn-lt"/>
                          <a:ea typeface="+mn-ea"/>
                          <a:cs typeface="+mn-cs"/>
                        </a:rPr>
                        <a:t>(01~04/2027)</a:t>
                      </a:r>
                      <a:endParaRPr lang="zh-TW" altLang="en-US" sz="1800" kern="1200" dirty="0">
                        <a:solidFill>
                          <a:schemeClr val="dk1"/>
                        </a:solidFill>
                        <a:latin typeface="+mn-lt"/>
                        <a:ea typeface="+mj-ea"/>
                        <a:cs typeface="+mn-cs"/>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1272146146"/>
                  </a:ext>
                </a:extLst>
              </a:tr>
              <a:tr h="5101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mn-lt"/>
                          <a:ea typeface="+mj-ea"/>
                        </a:rPr>
                        <a:t>計畫簽約</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TW" altLang="en-US" sz="1800" dirty="0">
                          <a:latin typeface="+mn-lt"/>
                          <a:ea typeface="+mj-ea"/>
                        </a:rPr>
                        <a:t>依據能專計畫時程簽約 </a:t>
                      </a:r>
                      <a:r>
                        <a:rPr lang="en-US" altLang="zh-TW" sz="1800" dirty="0">
                          <a:latin typeface="+mn-lt"/>
                          <a:ea typeface="+mj-ea"/>
                        </a:rPr>
                        <a:t>(01~04/2027)</a:t>
                      </a:r>
                      <a:endParaRPr lang="zh-TW" altLang="en-US" sz="1800" dirty="0">
                        <a:latin typeface="+mn-lt"/>
                        <a:ea typeface="+mj-ea"/>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1127083700"/>
                  </a:ext>
                </a:extLst>
              </a:tr>
              <a:tr h="34915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mn-lt"/>
                          <a:ea typeface="+mj-ea"/>
                        </a:rPr>
                        <a:t>報告書</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latin typeface="+mn-lt"/>
                          <a:ea typeface="+mj-ea"/>
                          <a:cs typeface="Calibri" panose="020F0502020204030204" pitchFamily="34" charset="0"/>
                        </a:rPr>
                        <a:t>06/30/2027</a:t>
                      </a:r>
                      <a:r>
                        <a:rPr lang="zh-TW" altLang="en-US" sz="1800" kern="1200" dirty="0">
                          <a:solidFill>
                            <a:schemeClr val="dk1"/>
                          </a:solidFill>
                          <a:latin typeface="+mn-lt"/>
                          <a:ea typeface="+mj-ea"/>
                          <a:cs typeface="Calibri" panose="020F0502020204030204" pitchFamily="34" charset="0"/>
                        </a:rPr>
                        <a:t> 前繳交期中報告</a:t>
                      </a:r>
                      <a:endParaRPr lang="en-US" altLang="zh-TW" sz="1800" kern="1200" dirty="0">
                        <a:solidFill>
                          <a:schemeClr val="dk1"/>
                        </a:solidFill>
                        <a:latin typeface="+mn-lt"/>
                        <a:ea typeface="+mj-ea"/>
                        <a:cs typeface="Calibri" panose="020F0502020204030204" pitchFamily="34" charset="0"/>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3305334617"/>
                  </a:ext>
                </a:extLst>
              </a:tr>
              <a:tr h="415691">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zh-TW" altLang="en-US" sz="1800" b="1" dirty="0">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latin typeface="+mn-lt"/>
                          <a:ea typeface="+mj-ea"/>
                          <a:cs typeface="Calibri" panose="020F0502020204030204" pitchFamily="34" charset="0"/>
                        </a:rPr>
                        <a:t>11/30/2027 </a:t>
                      </a:r>
                      <a:r>
                        <a:rPr lang="zh-TW" altLang="en-US" sz="1800" kern="1200" dirty="0">
                          <a:solidFill>
                            <a:schemeClr val="dk1"/>
                          </a:solidFill>
                          <a:latin typeface="+mn-lt"/>
                          <a:ea typeface="+mj-ea"/>
                          <a:cs typeface="Calibri" panose="020F0502020204030204" pitchFamily="34" charset="0"/>
                        </a:rPr>
                        <a:t>前繳交期末報告</a:t>
                      </a:r>
                      <a:endParaRPr lang="en-US" altLang="zh-TW" sz="1800" kern="1200" dirty="0">
                        <a:solidFill>
                          <a:schemeClr val="dk1"/>
                        </a:solidFill>
                        <a:latin typeface="+mn-lt"/>
                        <a:ea typeface="+mj-ea"/>
                        <a:cs typeface="Calibri" panose="020F0502020204030204" pitchFamily="34" charset="0"/>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1621943575"/>
                  </a:ext>
                </a:extLst>
              </a:tr>
              <a:tr h="486343">
                <a:tc>
                  <a:txBody>
                    <a:bodyPr/>
                    <a:lstStyle/>
                    <a:p>
                      <a:pPr marL="0" algn="ctr" defTabSz="914400" rtl="0" eaLnBrk="1" latinLnBrk="0" hangingPunct="1"/>
                      <a:r>
                        <a:rPr lang="zh-TW" altLang="en-US" sz="1800" b="1" kern="1200" dirty="0">
                          <a:solidFill>
                            <a:schemeClr val="dk1"/>
                          </a:solidFill>
                          <a:latin typeface="+mn-lt"/>
                          <a:ea typeface="+mj-ea"/>
                          <a:cs typeface="+mn-cs"/>
                        </a:rPr>
                        <a:t>成果發表會</a:t>
                      </a: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p>
                      <a:pPr algn="l"/>
                      <a:r>
                        <a:rPr lang="en-US" altLang="zh-TW" sz="1800" kern="1200" dirty="0">
                          <a:solidFill>
                            <a:schemeClr val="tx1"/>
                          </a:solidFill>
                          <a:latin typeface="+mn-lt"/>
                          <a:ea typeface="+mj-ea"/>
                          <a:cs typeface="+mn-cs"/>
                        </a:rPr>
                        <a:t>11/2027</a:t>
                      </a:r>
                      <a:r>
                        <a:rPr lang="zh-TW" altLang="en-US" sz="1800" kern="1200" dirty="0">
                          <a:solidFill>
                            <a:schemeClr val="tx1"/>
                          </a:solidFill>
                          <a:latin typeface="+mn-lt"/>
                          <a:ea typeface="+mj-ea"/>
                          <a:cs typeface="+mn-cs"/>
                        </a:rPr>
                        <a:t> </a:t>
                      </a:r>
                      <a:r>
                        <a:rPr lang="zh-TW" altLang="en-US" sz="1800" kern="1200" dirty="0">
                          <a:solidFill>
                            <a:schemeClr val="tx1"/>
                          </a:solidFill>
                          <a:latin typeface="+mn-lt"/>
                          <a:ea typeface="+mj-ea"/>
                          <a:cs typeface="Calibri" panose="020F0502020204030204" pitchFamily="34" charset="0"/>
                        </a:rPr>
                        <a:t>舉辦學研成果發表會 </a:t>
                      </a:r>
                      <a:endParaRPr lang="zh-TW" altLang="en-US" sz="1800" kern="1200" dirty="0">
                        <a:solidFill>
                          <a:schemeClr val="tx1"/>
                        </a:solidFill>
                        <a:latin typeface="+mn-lt"/>
                        <a:ea typeface="+mj-ea"/>
                        <a:cs typeface="+mn-cs"/>
                      </a:endParaRPr>
                    </a:p>
                  </a:txBody>
                  <a:tcPr anchor="ctr">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1979939534"/>
                  </a:ext>
                </a:extLst>
              </a:tr>
            </a:tbl>
          </a:graphicData>
        </a:graphic>
      </p:graphicFrame>
      <p:pic>
        <p:nvPicPr>
          <p:cNvPr id="5" name="圖片 4">
            <a:extLst>
              <a:ext uri="{FF2B5EF4-FFF2-40B4-BE49-F238E27FC236}">
                <a16:creationId xmlns:a16="http://schemas.microsoft.com/office/drawing/2014/main" id="{EE7A2E32-39CB-CB86-085C-59B6F88FC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3358" y="3985467"/>
            <a:ext cx="2503008" cy="2503008"/>
          </a:xfrm>
          <a:prstGeom prst="rect">
            <a:avLst/>
          </a:prstGeom>
        </p:spPr>
      </p:pic>
    </p:spTree>
    <p:extLst>
      <p:ext uri="{BB962C8B-B14F-4D97-AF65-F5344CB8AC3E}">
        <p14:creationId xmlns:p14="http://schemas.microsoft.com/office/powerpoint/2010/main" val="244429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43EE9C6-1D0F-483B-8348-0340E57365C0}"/>
              </a:ext>
            </a:extLst>
          </p:cNvPr>
          <p:cNvSpPr>
            <a:spLocks noGrp="1"/>
          </p:cNvSpPr>
          <p:nvPr>
            <p:ph type="sldNum" sz="quarter" idx="10"/>
          </p:nvPr>
        </p:nvSpPr>
        <p:spPr/>
        <p:txBody>
          <a:bodyPr/>
          <a:lstStyle/>
          <a:p>
            <a:pPr>
              <a:defRPr/>
            </a:pPr>
            <a:fld id="{1A71FFAD-F905-4792-971B-681FA4F61CA8}" type="slidenum">
              <a:rPr lang="en-US" altLang="zh-TW" smtClean="0"/>
              <a:pPr>
                <a:defRPr/>
              </a:pPr>
              <a:t>11</a:t>
            </a:fld>
            <a:endParaRPr lang="en-US" altLang="zh-TW"/>
          </a:p>
        </p:txBody>
      </p:sp>
      <p:sp>
        <p:nvSpPr>
          <p:cNvPr id="6" name="文字方塊 5">
            <a:extLst>
              <a:ext uri="{FF2B5EF4-FFF2-40B4-BE49-F238E27FC236}">
                <a16:creationId xmlns:a16="http://schemas.microsoft.com/office/drawing/2014/main" id="{C05EC14C-A679-4EDF-BA1C-BEC992762770}"/>
              </a:ext>
            </a:extLst>
          </p:cNvPr>
          <p:cNvSpPr txBox="1"/>
          <p:nvPr/>
        </p:nvSpPr>
        <p:spPr>
          <a:xfrm>
            <a:off x="0" y="1683255"/>
            <a:ext cx="12192000" cy="1107996"/>
          </a:xfrm>
          <a:prstGeom prst="rect">
            <a:avLst/>
          </a:prstGeom>
          <a:noFill/>
        </p:spPr>
        <p:txBody>
          <a:bodyPr wrap="square">
            <a:spAutoFit/>
          </a:bodyPr>
          <a:lstStyle/>
          <a:p>
            <a:pPr algn="ctr"/>
            <a:r>
              <a:rPr lang="en-US" altLang="zh-TW" sz="6600" b="1" dirty="0">
                <a:solidFill>
                  <a:srgbClr val="00B2B3"/>
                </a:solidFill>
                <a:latin typeface="+mj-lt"/>
                <a:ea typeface="+mj-ea"/>
                <a:cs typeface="+mj-cs"/>
              </a:rPr>
              <a:t>Q</a:t>
            </a:r>
            <a:r>
              <a:rPr lang="zh-TW" altLang="en-US" sz="6600" b="1" dirty="0">
                <a:solidFill>
                  <a:srgbClr val="00B2B3"/>
                </a:solidFill>
                <a:latin typeface="+mj-lt"/>
                <a:ea typeface="+mj-ea"/>
                <a:cs typeface="+mj-cs"/>
              </a:rPr>
              <a:t> </a:t>
            </a:r>
            <a:r>
              <a:rPr lang="en-US" altLang="zh-TW" sz="6600" b="1" dirty="0">
                <a:solidFill>
                  <a:srgbClr val="00B2B3"/>
                </a:solidFill>
                <a:latin typeface="+mj-lt"/>
                <a:ea typeface="+mj-ea"/>
                <a:cs typeface="+mj-cs"/>
              </a:rPr>
              <a:t>&amp;</a:t>
            </a:r>
            <a:r>
              <a:rPr lang="zh-TW" altLang="en-US" sz="6600" b="1" dirty="0">
                <a:solidFill>
                  <a:srgbClr val="00B2B3"/>
                </a:solidFill>
                <a:latin typeface="+mj-lt"/>
                <a:ea typeface="+mj-ea"/>
                <a:cs typeface="+mj-cs"/>
              </a:rPr>
              <a:t> </a:t>
            </a:r>
            <a:r>
              <a:rPr lang="en-US" altLang="zh-TW" sz="6600" b="1" dirty="0">
                <a:solidFill>
                  <a:srgbClr val="00B2B3"/>
                </a:solidFill>
                <a:latin typeface="+mj-lt"/>
                <a:ea typeface="+mj-ea"/>
                <a:cs typeface="+mj-cs"/>
              </a:rPr>
              <a:t>A</a:t>
            </a:r>
            <a:endParaRPr lang="zh-TW" altLang="zh-TW" sz="6600" b="1" dirty="0">
              <a:solidFill>
                <a:srgbClr val="00B2B3"/>
              </a:solidFill>
              <a:latin typeface="+mj-lt"/>
              <a:ea typeface="+mj-ea"/>
              <a:cs typeface="+mj-cs"/>
            </a:endParaRPr>
          </a:p>
        </p:txBody>
      </p:sp>
      <p:sp>
        <p:nvSpPr>
          <p:cNvPr id="7" name="文字方塊 6">
            <a:extLst>
              <a:ext uri="{FF2B5EF4-FFF2-40B4-BE49-F238E27FC236}">
                <a16:creationId xmlns:a16="http://schemas.microsoft.com/office/drawing/2014/main" id="{7CF3E7EA-FB79-4051-9788-5CAF3C6A9585}"/>
              </a:ext>
            </a:extLst>
          </p:cNvPr>
          <p:cNvSpPr txBox="1"/>
          <p:nvPr/>
        </p:nvSpPr>
        <p:spPr>
          <a:xfrm>
            <a:off x="6597300" y="4594990"/>
            <a:ext cx="4949657" cy="1477328"/>
          </a:xfrm>
          <a:prstGeom prst="rect">
            <a:avLst/>
          </a:prstGeom>
          <a:noFill/>
        </p:spPr>
        <p:txBody>
          <a:bodyPr wrap="square" rtlCol="0">
            <a:spAutoFit/>
          </a:bodyPr>
          <a:lstStyle/>
          <a:p>
            <a:r>
              <a:rPr lang="zh-TW" altLang="en-US" dirty="0">
                <a:latin typeface="+mn-ea"/>
                <a:ea typeface="+mn-ea"/>
              </a:rPr>
              <a:t>聯絡資訊：</a:t>
            </a:r>
            <a:endParaRPr lang="en-US" altLang="zh-TW" dirty="0">
              <a:latin typeface="+mn-ea"/>
              <a:ea typeface="+mn-ea"/>
            </a:endParaRPr>
          </a:p>
          <a:p>
            <a:r>
              <a:rPr lang="zh-TW" altLang="en-US" dirty="0">
                <a:latin typeface="+mn-ea"/>
                <a:ea typeface="+mn-ea"/>
              </a:rPr>
              <a:t>承辦人：陳蔓甄</a:t>
            </a:r>
            <a:endParaRPr lang="en-US" altLang="zh-TW" dirty="0">
              <a:latin typeface="+mn-ea"/>
              <a:ea typeface="+mn-ea"/>
            </a:endParaRPr>
          </a:p>
          <a:p>
            <a:r>
              <a:rPr lang="zh-TW" altLang="en-US" dirty="0">
                <a:latin typeface="+mn-ea"/>
                <a:ea typeface="+mn-ea"/>
              </a:rPr>
              <a:t>單位：工研院 綠能所 前瞻與國合推動室 </a:t>
            </a:r>
            <a:r>
              <a:rPr lang="en-US" altLang="zh-TW" dirty="0">
                <a:latin typeface="+mn-ea"/>
                <a:ea typeface="+mn-ea"/>
              </a:rPr>
              <a:t>(B100)</a:t>
            </a:r>
          </a:p>
          <a:p>
            <a:r>
              <a:rPr lang="zh-TW" altLang="en-US" dirty="0">
                <a:latin typeface="+mn-ea"/>
                <a:ea typeface="+mn-ea"/>
              </a:rPr>
              <a:t>電話：</a:t>
            </a:r>
            <a:r>
              <a:rPr lang="en-US" altLang="zh-TW" dirty="0">
                <a:latin typeface="+mn-ea"/>
                <a:ea typeface="+mn-ea"/>
              </a:rPr>
              <a:t>03-59-14999</a:t>
            </a:r>
          </a:p>
          <a:p>
            <a:r>
              <a:rPr lang="zh-TW" altLang="en-US" dirty="0">
                <a:latin typeface="+mn-ea"/>
                <a:ea typeface="+mn-ea"/>
              </a:rPr>
              <a:t>信箱：</a:t>
            </a:r>
            <a:r>
              <a:rPr lang="en-US" altLang="zh-TW" dirty="0">
                <a:latin typeface="+mn-ea"/>
                <a:ea typeface="+mn-ea"/>
              </a:rPr>
              <a:t>mjchen@itri.org.tw</a:t>
            </a:r>
            <a:endParaRPr lang="zh-TW" altLang="en-US" dirty="0">
              <a:latin typeface="+mn-ea"/>
              <a:ea typeface="+mn-ea"/>
            </a:endParaRPr>
          </a:p>
        </p:txBody>
      </p:sp>
      <p:pic>
        <p:nvPicPr>
          <p:cNvPr id="14" name="圖片 13">
            <a:extLst>
              <a:ext uri="{FF2B5EF4-FFF2-40B4-BE49-F238E27FC236}">
                <a16:creationId xmlns:a16="http://schemas.microsoft.com/office/drawing/2014/main" id="{3BC86F93-DC07-3955-7EE4-75D10F4920B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953" b="94922" l="9375" r="89986">
                        <a14:foregroundMark x1="35156" y1="90104" x2="35156" y2="90104"/>
                        <a14:foregroundMark x1="37926" y1="88021" x2="37926" y2="88021"/>
                        <a14:foregroundMark x1="39489" y1="90234" x2="39489" y2="90234"/>
                        <a14:foregroundMark x1="41761" y1="91146" x2="41761" y2="91146"/>
                        <a14:foregroundMark x1="44744" y1="91146" x2="44744" y2="91146"/>
                        <a14:foregroundMark x1="44176" y1="93880" x2="44176" y2="93880"/>
                        <a14:foregroundMark x1="43892" y1="92839" x2="43892" y2="92839"/>
                        <a14:foregroundMark x1="42614" y1="92188" x2="42614" y2="92188"/>
                        <a14:foregroundMark x1="45028" y1="9896" x2="45028" y2="9896"/>
                        <a14:foregroundMark x1="73509" y1="39323" x2="73509" y2="39323"/>
                        <a14:foregroundMark x1="74858" y1="38802" x2="74858" y2="38802"/>
                        <a14:foregroundMark x1="74077" y1="37370" x2="74077" y2="37370"/>
                        <a14:foregroundMark x1="75000" y1="37630" x2="75000" y2="37630"/>
                        <a14:foregroundMark x1="74858" y1="42448" x2="74858" y2="42448"/>
                        <a14:foregroundMark x1="74858" y1="46094" x2="74858" y2="46094"/>
                        <a14:foregroundMark x1="75639" y1="50391" x2="75639" y2="50391"/>
                        <a14:foregroundMark x1="75852" y1="48568" x2="75852" y2="48568"/>
                        <a14:foregroundMark x1="75497" y1="53516" x2="75497" y2="53516"/>
                        <a14:foregroundMark x1="74858" y1="56120" x2="74858" y2="56120"/>
                        <a14:foregroundMark x1="73722" y1="59245" x2="73722" y2="59245"/>
                        <a14:foregroundMark x1="73224" y1="63281" x2="73224" y2="63281"/>
                        <a14:foregroundMark x1="73224" y1="62891" x2="73224" y2="62891"/>
                        <a14:foregroundMark x1="72372" y1="66927" x2="72372" y2="66927"/>
                        <a14:foregroundMark x1="71946" y1="68620" x2="71946" y2="68620"/>
                        <a14:foregroundMark x1="72159" y1="75391" x2="72159" y2="75391"/>
                        <a14:foregroundMark x1="73366" y1="77083" x2="73366" y2="77083"/>
                        <a14:foregroundMark x1="73580" y1="79818" x2="73580" y2="79818"/>
                        <a14:foregroundMark x1="72869" y1="82422" x2="72869" y2="82422"/>
                        <a14:foregroundMark x1="71094" y1="83333" x2="71094" y2="83333"/>
                        <a14:foregroundMark x1="70170" y1="84115" x2="70170" y2="84115"/>
                        <a14:foregroundMark x1="69602" y1="87760" x2="69602" y2="87760"/>
                        <a14:foregroundMark x1="68395" y1="88932" x2="68395" y2="88932"/>
                        <a14:foregroundMark x1="67401" y1="89063" x2="67401" y2="89063"/>
                        <a14:foregroundMark x1="66477" y1="89323" x2="66477" y2="89323"/>
                        <a14:foregroundMark x1="65838" y1="89063" x2="65838" y2="89063"/>
                        <a14:foregroundMark x1="65412" y1="88672" x2="65412" y2="88672"/>
                        <a14:foregroundMark x1="65199" y1="86458" x2="65199" y2="86458"/>
                        <a14:foregroundMark x1="64560" y1="85677" x2="64560" y2="85677"/>
                        <a14:foregroundMark x1="63707" y1="86849" x2="63707" y2="86849"/>
                        <a14:foregroundMark x1="62642" y1="87891" x2="62642" y2="87891"/>
                        <a14:foregroundMark x1="60582" y1="90365" x2="60582" y2="90365"/>
                        <a14:foregroundMark x1="57031" y1="92318" x2="57031" y2="92318"/>
                        <a14:foregroundMark x1="56889" y1="92969" x2="56889" y2="92969"/>
                        <a14:foregroundMark x1="57528" y1="92708" x2="57528" y2="92708"/>
                        <a14:foregroundMark x1="57528" y1="92708" x2="57528" y2="92708"/>
                        <a14:foregroundMark x1="59162" y1="91927" x2="59162" y2="91927"/>
                        <a14:foregroundMark x1="53054" y1="94531" x2="53054" y2="94531"/>
                        <a14:foregroundMark x1="48864" y1="95182" x2="48864" y2="95182"/>
                        <a14:foregroundMark x1="48224" y1="94531" x2="48224" y2="94531"/>
                        <a14:foregroundMark x1="50994" y1="94531" x2="50994" y2="94531"/>
                        <a14:foregroundMark x1="53693" y1="94401" x2="53693" y2="94401"/>
                        <a14:foregroundMark x1="50284" y1="95052" x2="50284" y2="95052"/>
                        <a14:foregroundMark x1="27699" y1="66927" x2="27699" y2="66927"/>
                        <a14:foregroundMark x1="27628" y1="63411" x2="27628" y2="63411"/>
                        <a14:foregroundMark x1="26634" y1="59245" x2="26634" y2="59245"/>
                        <a14:foregroundMark x1="26563" y1="58464" x2="26563" y2="58464"/>
                        <a14:foregroundMark x1="26989" y1="61068" x2="26989" y2="61068"/>
                        <a14:foregroundMark x1="26989" y1="62760" x2="26989" y2="62760"/>
                        <a14:foregroundMark x1="27060" y1="68880" x2="27060" y2="68880"/>
                        <a14:foregroundMark x1="26776" y1="69531" x2="26776" y2="69531"/>
                        <a14:foregroundMark x1="26776" y1="68099" x2="26776" y2="68099"/>
                        <a14:foregroundMark x1="25142" y1="71354" x2="25142" y2="71354"/>
                        <a14:foregroundMark x1="24148" y1="71615" x2="24148" y2="71615"/>
                        <a14:foregroundMark x1="24148" y1="73568" x2="24148" y2="73568"/>
                        <a14:foregroundMark x1="24645" y1="75391" x2="24645" y2="75391"/>
                        <a14:foregroundMark x1="24787" y1="77604" x2="24787" y2="77604"/>
                        <a14:foregroundMark x1="25284" y1="78646" x2="25284" y2="78646"/>
                        <a14:foregroundMark x1="26491" y1="80078" x2="26491" y2="80078"/>
                        <a14:foregroundMark x1="27344" y1="82292" x2="27344" y2="82292"/>
                        <a14:foregroundMark x1="28267" y1="83724" x2="28267" y2="83724"/>
                        <a14:foregroundMark x1="28906" y1="87370" x2="28906" y2="87370"/>
                        <a14:foregroundMark x1="29972" y1="89453" x2="29972" y2="89453"/>
                        <a14:foregroundMark x1="34091" y1="91276" x2="34091" y2="91276"/>
                        <a14:foregroundMark x1="35440" y1="92318" x2="35440" y2="92318"/>
                        <a14:foregroundMark x1="36293" y1="91146" x2="36293" y2="91146"/>
                        <a14:foregroundMark x1="25497" y1="37760" x2="25497" y2="37760"/>
                        <a14:foregroundMark x1="25142" y1="38672" x2="25142" y2="38672"/>
                        <a14:foregroundMark x1="25071" y1="40885" x2="25071" y2="40885"/>
                        <a14:foregroundMark x1="25213" y1="44271" x2="25213" y2="44271"/>
                        <a14:foregroundMark x1="24503" y1="48958" x2="24503" y2="48958"/>
                        <a14:foregroundMark x1="24574" y1="49219" x2="24574" y2="49219"/>
                        <a14:foregroundMark x1="24574" y1="51953" x2="24574" y2="51953"/>
                        <a14:foregroundMark x1="27770" y1="33984" x2="27770" y2="33984"/>
                        <a14:foregroundMark x1="28551" y1="31641" x2="28551" y2="31641"/>
                        <a14:foregroundMark x1="29332" y1="29297" x2="29332" y2="29297"/>
                        <a14:foregroundMark x1="30256" y1="25781" x2="30256" y2="25781"/>
                        <a14:foregroundMark x1="30256" y1="23958" x2="30256" y2="23958"/>
                        <a14:foregroundMark x1="30043" y1="24349" x2="30043" y2="24349"/>
                        <a14:foregroundMark x1="30256" y1="24089" x2="30256" y2="24089"/>
                        <a14:foregroundMark x1="30256" y1="24089" x2="30256" y2="24089"/>
                        <a14:foregroundMark x1="29972" y1="24349" x2="29972" y2="24349"/>
                        <a14:foregroundMark x1="29972" y1="24349" x2="29972" y2="24349"/>
                        <a14:foregroundMark x1="29972" y1="24609" x2="29830" y2="25000"/>
                        <a14:foregroundMark x1="29972" y1="23568" x2="29972" y2="23568"/>
                        <a14:foregroundMark x1="29261" y1="20964" x2="29261" y2="20964"/>
                        <a14:foregroundMark x1="29190" y1="19531" x2="29190" y2="19531"/>
                        <a14:foregroundMark x1="30043" y1="17969" x2="30043" y2="17969"/>
                        <a14:foregroundMark x1="31108" y1="16797" x2="31108" y2="16797"/>
                        <a14:foregroundMark x1="31818" y1="15234" x2="31818" y2="15234"/>
                        <a14:foregroundMark x1="33097" y1="14974" x2="33097" y2="14974"/>
                        <a14:foregroundMark x1="33807" y1="16146" x2="33807" y2="16146"/>
                        <a14:foregroundMark x1="33026" y1="14583" x2="33026" y2="14583"/>
                        <a14:foregroundMark x1="32741" y1="14193" x2="32741" y2="14193"/>
                        <a14:foregroundMark x1="36364" y1="15104" x2="36364" y2="15104"/>
                        <a14:foregroundMark x1="38281" y1="13021" x2="38281" y2="13021"/>
                        <a14:foregroundMark x1="39560" y1="11589" x2="39560" y2="11589"/>
                        <a14:foregroundMark x1="42614" y1="9115" x2="42614" y2="9115"/>
                        <a14:foregroundMark x1="44602" y1="7552" x2="44602" y2="7552"/>
                        <a14:foregroundMark x1="41335" y1="10026" x2="41122" y2="10156"/>
                        <a14:foregroundMark x1="38494" y1="12500" x2="38494" y2="12500"/>
                        <a14:foregroundMark x1="47443" y1="2474" x2="47443" y2="2474"/>
                        <a14:foregroundMark x1="46449" y1="1953" x2="46449" y2="1953"/>
                        <a14:foregroundMark x1="52841" y1="2734" x2="52841" y2="2734"/>
                        <a14:foregroundMark x1="53622" y1="1953" x2="53622" y2="1953"/>
                        <a14:foregroundMark x1="54688" y1="3125" x2="54688" y2="3125"/>
                        <a14:foregroundMark x1="56250" y1="8724" x2="56250" y2="8724"/>
                        <a14:foregroundMark x1="58381" y1="9896" x2="58381" y2="9896"/>
                        <a14:foregroundMark x1="59943" y1="11068" x2="59943" y2="11068"/>
                        <a14:foregroundMark x1="62358" y1="13542" x2="62358" y2="13542"/>
                        <a14:foregroundMark x1="62074" y1="13281" x2="62074" y2="13281"/>
                        <a14:foregroundMark x1="64276" y1="16016" x2="64276" y2="16016"/>
                        <a14:foregroundMark x1="64631" y1="16406" x2="64631" y2="16406"/>
                        <a14:foregroundMark x1="66832" y1="21094" x2="66832" y2="21094"/>
                        <a14:foregroundMark x1="67472" y1="20703" x2="67472" y2="20703"/>
                        <a14:foregroundMark x1="69105" y1="24349" x2="69105" y2="24349"/>
                        <a14:foregroundMark x1="70597" y1="29167" x2="70597" y2="29167"/>
                        <a14:foregroundMark x1="71946" y1="32292" x2="71946" y2="32292"/>
                      </a14:backgroundRemoval>
                    </a14:imgEffect>
                  </a14:imgLayer>
                </a14:imgProps>
              </a:ext>
              <a:ext uri="{28A0092B-C50C-407E-A947-70E740481C1C}">
                <a14:useLocalDpi xmlns:a14="http://schemas.microsoft.com/office/drawing/2010/main" val="0"/>
              </a:ext>
            </a:extLst>
          </a:blip>
          <a:srcRect l="21673" t="-820" r="20504" b="925"/>
          <a:stretch/>
        </p:blipFill>
        <p:spPr>
          <a:xfrm>
            <a:off x="3676819" y="4315742"/>
            <a:ext cx="2160456" cy="2035824"/>
          </a:xfrm>
          <a:prstGeom prst="rect">
            <a:avLst/>
          </a:prstGeom>
        </p:spPr>
      </p:pic>
    </p:spTree>
    <p:extLst>
      <p:ext uri="{BB962C8B-B14F-4D97-AF65-F5344CB8AC3E}">
        <p14:creationId xmlns:p14="http://schemas.microsoft.com/office/powerpoint/2010/main" val="20877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D6FF5D00-7563-4C7F-A4A1-80BC3DEAF5C4}"/>
              </a:ext>
            </a:extLst>
          </p:cNvPr>
          <p:cNvSpPr>
            <a:spLocks noGrp="1"/>
          </p:cNvSpPr>
          <p:nvPr>
            <p:ph type="title"/>
          </p:nvPr>
        </p:nvSpPr>
        <p:spPr>
          <a:xfrm>
            <a:off x="938018" y="2401728"/>
            <a:ext cx="11045923" cy="941580"/>
          </a:xfrm>
        </p:spPr>
        <p:txBody>
          <a:bodyPr/>
          <a:lstStyle/>
          <a:p>
            <a:r>
              <a:rPr lang="zh-TW" altLang="en-US" dirty="0"/>
              <a:t>附件</a:t>
            </a:r>
          </a:p>
        </p:txBody>
      </p:sp>
      <p:sp>
        <p:nvSpPr>
          <p:cNvPr id="4" name="投影片編號版面配置區 3">
            <a:extLst>
              <a:ext uri="{FF2B5EF4-FFF2-40B4-BE49-F238E27FC236}">
                <a16:creationId xmlns:a16="http://schemas.microsoft.com/office/drawing/2014/main" id="{24B004B7-EE02-41C8-9921-FC4BCFE805BA}"/>
              </a:ext>
            </a:extLst>
          </p:cNvPr>
          <p:cNvSpPr>
            <a:spLocks noGrp="1"/>
          </p:cNvSpPr>
          <p:nvPr>
            <p:ph type="sldNum" sz="quarter" idx="10"/>
          </p:nvPr>
        </p:nvSpPr>
        <p:spPr/>
        <p:txBody>
          <a:bodyPr/>
          <a:lstStyle/>
          <a:p>
            <a:pPr>
              <a:defRPr/>
            </a:pPr>
            <a:fld id="{1A71FFAD-F905-4792-971B-681FA4F61CA8}" type="slidenum">
              <a:rPr lang="en-US" altLang="zh-TW" smtClean="0"/>
              <a:pPr>
                <a:defRPr/>
              </a:pPr>
              <a:t>12</a:t>
            </a:fld>
            <a:endParaRPr lang="en-US" altLang="zh-TW"/>
          </a:p>
        </p:txBody>
      </p:sp>
    </p:spTree>
    <p:extLst>
      <p:ext uri="{BB962C8B-B14F-4D97-AF65-F5344CB8AC3E}">
        <p14:creationId xmlns:p14="http://schemas.microsoft.com/office/powerpoint/2010/main" val="4181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32058F9-47BC-4111-8EAD-0EAFA504C229}"/>
              </a:ext>
            </a:extLst>
          </p:cNvPr>
          <p:cNvSpPr>
            <a:spLocks noGrp="1"/>
          </p:cNvSpPr>
          <p:nvPr>
            <p:ph type="sldNum" sz="quarter" idx="10"/>
          </p:nvPr>
        </p:nvSpPr>
        <p:spPr/>
        <p:txBody>
          <a:bodyPr/>
          <a:lstStyle/>
          <a:p>
            <a:pPr>
              <a:defRPr/>
            </a:pPr>
            <a:fld id="{1A71FFAD-F905-4792-971B-681FA4F61CA8}" type="slidenum">
              <a:rPr lang="en-US" altLang="zh-TW" smtClean="0"/>
              <a:pPr>
                <a:defRPr/>
              </a:pPr>
              <a:t>13</a:t>
            </a:fld>
            <a:endParaRPr lang="en-US" altLang="zh-TW"/>
          </a:p>
        </p:txBody>
      </p:sp>
      <p:sp>
        <p:nvSpPr>
          <p:cNvPr id="6" name="文字方塊 5">
            <a:extLst>
              <a:ext uri="{FF2B5EF4-FFF2-40B4-BE49-F238E27FC236}">
                <a16:creationId xmlns:a16="http://schemas.microsoft.com/office/drawing/2014/main" id="{BA68DAF1-F3B7-4C05-847D-071FB7226985}"/>
              </a:ext>
            </a:extLst>
          </p:cNvPr>
          <p:cNvSpPr txBox="1"/>
          <p:nvPr/>
        </p:nvSpPr>
        <p:spPr>
          <a:xfrm>
            <a:off x="77002" y="241839"/>
            <a:ext cx="12114998" cy="646331"/>
          </a:xfrm>
          <a:prstGeom prst="rect">
            <a:avLst/>
          </a:prstGeom>
          <a:noFill/>
        </p:spPr>
        <p:txBody>
          <a:bodyPr wrap="square">
            <a:spAutoFit/>
          </a:bodyPr>
          <a:lstStyle/>
          <a:p>
            <a:pPr marR="448310" algn="ctr" fontAlgn="b" hangingPunct="0">
              <a:tabLst>
                <a:tab pos="4591050" algn="l"/>
                <a:tab pos="5130800" algn="l"/>
                <a:tab pos="5311140" algn="l"/>
                <a:tab pos="5490845" algn="l"/>
              </a:tabLst>
            </a:pPr>
            <a:r>
              <a:rPr lang="zh-TW" altLang="en-US" sz="3600" b="1" dirty="0">
                <a:solidFill>
                  <a:srgbClr val="00B2B3"/>
                </a:solidFill>
                <a:latin typeface="+mj-lt"/>
                <a:ea typeface="+mj-ea"/>
                <a:cs typeface="+mj-cs"/>
              </a:rPr>
              <a:t>能專</a:t>
            </a:r>
            <a:r>
              <a:rPr lang="zh-TW" altLang="zh-TW" sz="3600" b="1" dirty="0">
                <a:solidFill>
                  <a:srgbClr val="00B2B3"/>
                </a:solidFill>
                <a:latin typeface="+mj-lt"/>
                <a:ea typeface="+mj-ea"/>
                <a:cs typeface="+mj-cs"/>
              </a:rPr>
              <a:t>學界分包研究契約書</a:t>
            </a:r>
            <a:r>
              <a:rPr lang="en-US" altLang="zh-TW" sz="3600" b="1" dirty="0">
                <a:solidFill>
                  <a:srgbClr val="00B2B3"/>
                </a:solidFill>
                <a:latin typeface="+mj-lt"/>
                <a:ea typeface="+mj-ea"/>
                <a:cs typeface="+mj-cs"/>
              </a:rPr>
              <a:t>(</a:t>
            </a:r>
            <a:r>
              <a:rPr lang="zh-TW" altLang="en-US" sz="3600" b="1" dirty="0">
                <a:solidFill>
                  <a:srgbClr val="00B2B3"/>
                </a:solidFill>
                <a:latin typeface="+mj-lt"/>
                <a:ea typeface="+mj-ea"/>
                <a:cs typeface="+mj-cs"/>
              </a:rPr>
              <a:t>重點摘錄</a:t>
            </a:r>
            <a:r>
              <a:rPr lang="en-US" altLang="zh-TW" sz="3600" b="1" dirty="0">
                <a:solidFill>
                  <a:srgbClr val="00B2B3"/>
                </a:solidFill>
                <a:latin typeface="+mj-lt"/>
                <a:ea typeface="+mj-ea"/>
                <a:cs typeface="+mj-cs"/>
              </a:rPr>
              <a:t>)</a:t>
            </a:r>
            <a:r>
              <a:rPr lang="en-US" altLang="zh-TW" sz="3600" b="1" dirty="0">
                <a:solidFill>
                  <a:srgbClr val="00B2B3"/>
                </a:solidFill>
                <a:latin typeface="微軟正黑體" panose="020B0604030504040204" pitchFamily="34" charset="-120"/>
                <a:ea typeface="微軟正黑體" panose="020B0604030504040204" pitchFamily="34" charset="-120"/>
                <a:cs typeface="+mj-cs"/>
              </a:rPr>
              <a:t>–</a:t>
            </a:r>
            <a:r>
              <a:rPr lang="zh-TW" altLang="en-US" sz="3600" b="1" dirty="0">
                <a:solidFill>
                  <a:srgbClr val="00B2B3"/>
                </a:solidFill>
                <a:latin typeface="+mj-lt"/>
                <a:ea typeface="+mj-ea"/>
                <a:cs typeface="+mj-cs"/>
              </a:rPr>
              <a:t>國立大學 </a:t>
            </a:r>
            <a:endParaRPr lang="zh-TW" altLang="zh-TW" sz="3600" b="1" dirty="0">
              <a:solidFill>
                <a:srgbClr val="00B2B3"/>
              </a:solidFill>
              <a:latin typeface="+mj-lt"/>
              <a:ea typeface="+mj-ea"/>
              <a:cs typeface="+mj-cs"/>
            </a:endParaRPr>
          </a:p>
        </p:txBody>
      </p:sp>
      <p:graphicFrame>
        <p:nvGraphicFramePr>
          <p:cNvPr id="7" name="表格 7">
            <a:extLst>
              <a:ext uri="{FF2B5EF4-FFF2-40B4-BE49-F238E27FC236}">
                <a16:creationId xmlns:a16="http://schemas.microsoft.com/office/drawing/2014/main" id="{271AA0CB-6AC6-4AD8-BC0F-319932CB3A95}"/>
              </a:ext>
            </a:extLst>
          </p:cNvPr>
          <p:cNvGraphicFramePr>
            <a:graphicFrameLocks noGrp="1"/>
          </p:cNvGraphicFramePr>
          <p:nvPr>
            <p:extLst>
              <p:ext uri="{D42A27DB-BD31-4B8C-83A1-F6EECF244321}">
                <p14:modId xmlns:p14="http://schemas.microsoft.com/office/powerpoint/2010/main" val="3980288229"/>
              </p:ext>
            </p:extLst>
          </p:nvPr>
        </p:nvGraphicFramePr>
        <p:xfrm>
          <a:off x="670024" y="1000760"/>
          <a:ext cx="11072797" cy="5069840"/>
        </p:xfrm>
        <a:graphic>
          <a:graphicData uri="http://schemas.openxmlformats.org/drawingml/2006/table">
            <a:tbl>
              <a:tblPr firstRow="1" bandRow="1">
                <a:tableStyleId>{5C22544A-7EE6-4342-B048-85BDC9FD1C3A}</a:tableStyleId>
              </a:tblPr>
              <a:tblGrid>
                <a:gridCol w="2063551">
                  <a:extLst>
                    <a:ext uri="{9D8B030D-6E8A-4147-A177-3AD203B41FA5}">
                      <a16:colId xmlns:a16="http://schemas.microsoft.com/office/drawing/2014/main" val="2857328198"/>
                    </a:ext>
                  </a:extLst>
                </a:gridCol>
                <a:gridCol w="9009246">
                  <a:extLst>
                    <a:ext uri="{9D8B030D-6E8A-4147-A177-3AD203B41FA5}">
                      <a16:colId xmlns:a16="http://schemas.microsoft.com/office/drawing/2014/main" val="2267208937"/>
                    </a:ext>
                  </a:extLst>
                </a:gridCol>
              </a:tblGrid>
              <a:tr h="370840">
                <a:tc>
                  <a:txBody>
                    <a:bodyPr/>
                    <a:lstStyle/>
                    <a:p>
                      <a:pPr algn="ctr"/>
                      <a:r>
                        <a:rPr lang="zh-TW" altLang="en-US" sz="1400" b="0" dirty="0">
                          <a:solidFill>
                            <a:schemeClr val="tx1"/>
                          </a:solidFill>
                        </a:rPr>
                        <a:t>條文</a:t>
                      </a:r>
                    </a:p>
                  </a:txBody>
                  <a:tcPr/>
                </a:tc>
                <a:tc>
                  <a:txBody>
                    <a:bodyPr/>
                    <a:lstStyle/>
                    <a:p>
                      <a:pPr algn="ctr"/>
                      <a:r>
                        <a:rPr lang="zh-TW" altLang="en-US" sz="1400" b="0" dirty="0">
                          <a:solidFill>
                            <a:schemeClr val="tx1"/>
                          </a:solidFill>
                        </a:rPr>
                        <a:t>內容</a:t>
                      </a:r>
                    </a:p>
                  </a:txBody>
                  <a:tcPr/>
                </a:tc>
                <a:extLst>
                  <a:ext uri="{0D108BD9-81ED-4DB2-BD59-A6C34878D82A}">
                    <a16:rowId xmlns:a16="http://schemas.microsoft.com/office/drawing/2014/main" val="1911475532"/>
                  </a:ext>
                </a:extLst>
              </a:tr>
              <a:tr h="370840">
                <a:tc>
                  <a:txBody>
                    <a:bodyPr/>
                    <a:lstStyle/>
                    <a:p>
                      <a:pPr hangingPunct="0"/>
                      <a:r>
                        <a:rPr lang="zh-TW" altLang="zh-TW" sz="1400" kern="1200" dirty="0">
                          <a:solidFill>
                            <a:schemeClr val="dk1"/>
                          </a:solidFill>
                          <a:effectLst/>
                          <a:latin typeface="+mn-lt"/>
                          <a:ea typeface="+mn-ea"/>
                          <a:cs typeface="+mn-cs"/>
                        </a:rPr>
                        <a:t>第三條：研究期間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dk1"/>
                          </a:solidFill>
                          <a:effectLst/>
                          <a:latin typeface="+mn-lt"/>
                          <a:ea typeface="+mn-ea"/>
                          <a:cs typeface="+mn-cs"/>
                        </a:rPr>
                        <a:t>本研究之執行期間自民國</a:t>
                      </a:r>
                      <a:r>
                        <a:rPr lang="en-US" altLang="zh-TW" sz="1400" kern="1200" dirty="0">
                          <a:solidFill>
                            <a:schemeClr val="dk1"/>
                          </a:solidFill>
                          <a:effectLst/>
                          <a:latin typeface="+mn-lt"/>
                          <a:ea typeface="+mn-ea"/>
                          <a:cs typeface="+mn-cs"/>
                        </a:rPr>
                        <a:t>116</a:t>
                      </a:r>
                      <a:r>
                        <a:rPr lang="zh-TW" altLang="zh-TW" sz="1400" kern="1200" dirty="0">
                          <a:solidFill>
                            <a:schemeClr val="dk1"/>
                          </a:solidFill>
                          <a:effectLst/>
                          <a:latin typeface="+mn-lt"/>
                          <a:ea typeface="+mn-ea"/>
                          <a:cs typeface="+mn-cs"/>
                        </a:rPr>
                        <a:t>年</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月</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日起至</a:t>
                      </a:r>
                      <a:r>
                        <a:rPr lang="en-US" altLang="zh-TW" sz="1400" kern="1200" dirty="0">
                          <a:solidFill>
                            <a:schemeClr val="dk1"/>
                          </a:solidFill>
                          <a:effectLst/>
                          <a:latin typeface="+mn-lt"/>
                          <a:ea typeface="+mn-ea"/>
                          <a:cs typeface="+mn-cs"/>
                        </a:rPr>
                        <a:t>116</a:t>
                      </a:r>
                      <a:r>
                        <a:rPr lang="zh-TW" altLang="zh-TW" sz="1400" kern="1200" dirty="0">
                          <a:solidFill>
                            <a:schemeClr val="dk1"/>
                          </a:solidFill>
                          <a:effectLst/>
                          <a:latin typeface="+mn-lt"/>
                          <a:ea typeface="+mn-ea"/>
                          <a:cs typeface="+mn-cs"/>
                        </a:rPr>
                        <a:t>年</a:t>
                      </a:r>
                      <a:r>
                        <a:rPr lang="en-US" altLang="zh-TW" sz="1400" kern="1200" dirty="0">
                          <a:solidFill>
                            <a:schemeClr val="dk1"/>
                          </a:solidFill>
                          <a:effectLst/>
                          <a:latin typeface="+mn-lt"/>
                          <a:ea typeface="+mn-ea"/>
                          <a:cs typeface="+mn-cs"/>
                        </a:rPr>
                        <a:t>11</a:t>
                      </a:r>
                      <a:r>
                        <a:rPr lang="zh-TW" altLang="zh-TW" sz="1400" kern="1200" dirty="0">
                          <a:solidFill>
                            <a:schemeClr val="dk1"/>
                          </a:solidFill>
                          <a:effectLst/>
                          <a:latin typeface="+mn-lt"/>
                          <a:ea typeface="+mn-ea"/>
                          <a:cs typeface="+mn-cs"/>
                        </a:rPr>
                        <a:t>月</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日止。</a:t>
                      </a:r>
                    </a:p>
                  </a:txBody>
                  <a:tcPr anchor="ctr"/>
                </a:tc>
                <a:extLst>
                  <a:ext uri="{0D108BD9-81ED-4DB2-BD59-A6C34878D82A}">
                    <a16:rowId xmlns:a16="http://schemas.microsoft.com/office/drawing/2014/main" val="4264729763"/>
                  </a:ext>
                </a:extLst>
              </a:tr>
              <a:tr h="645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dk1"/>
                          </a:solidFill>
                          <a:effectLst/>
                          <a:latin typeface="+mn-lt"/>
                          <a:ea typeface="+mn-ea"/>
                          <a:cs typeface="+mn-cs"/>
                        </a:rPr>
                        <a:t>第六條：研究報告</a:t>
                      </a:r>
                    </a:p>
                  </a:txBody>
                  <a:tcPr anchor="ctr"/>
                </a:tc>
                <a:tc>
                  <a:txBody>
                    <a:bodyPr/>
                    <a:lstStyle/>
                    <a:p>
                      <a:pPr marL="342900" indent="-342900" fontAlgn="b" hangingPunct="0">
                        <a:buFont typeface="+mj-ea"/>
                        <a:buAutoNum type="ea1ChtPeriod"/>
                      </a:pPr>
                      <a:r>
                        <a:rPr lang="zh-TW" altLang="zh-TW" sz="1400" kern="1200" dirty="0">
                          <a:solidFill>
                            <a:schemeClr val="dk1"/>
                          </a:solidFill>
                          <a:effectLst/>
                          <a:latin typeface="+mn-lt"/>
                          <a:ea typeface="+mn-ea"/>
                          <a:cs typeface="+mn-cs"/>
                        </a:rPr>
                        <a:t>甲方應於民國</a:t>
                      </a:r>
                      <a:r>
                        <a:rPr lang="en-US" altLang="zh-TW" sz="1400" kern="1200" dirty="0">
                          <a:solidFill>
                            <a:schemeClr val="dk1"/>
                          </a:solidFill>
                          <a:effectLst/>
                          <a:latin typeface="+mn-lt"/>
                          <a:ea typeface="+mn-ea"/>
                          <a:cs typeface="+mn-cs"/>
                        </a:rPr>
                        <a:t>116</a:t>
                      </a:r>
                      <a:r>
                        <a:rPr lang="zh-TW" altLang="zh-TW" sz="1400" kern="1200" dirty="0">
                          <a:solidFill>
                            <a:schemeClr val="dk1"/>
                          </a:solidFill>
                          <a:effectLst/>
                          <a:latin typeface="+mn-lt"/>
                          <a:ea typeface="+mn-ea"/>
                          <a:cs typeface="+mn-cs"/>
                        </a:rPr>
                        <a:t>年</a:t>
                      </a:r>
                      <a:r>
                        <a:rPr lang="en-US" altLang="zh-TW" sz="1400" kern="1200" dirty="0">
                          <a:solidFill>
                            <a:schemeClr val="dk1"/>
                          </a:solidFill>
                          <a:effectLst/>
                          <a:latin typeface="+mn-lt"/>
                          <a:ea typeface="+mn-ea"/>
                          <a:cs typeface="+mn-cs"/>
                        </a:rPr>
                        <a:t>06</a:t>
                      </a:r>
                      <a:r>
                        <a:rPr lang="zh-TW" altLang="zh-TW" sz="1400" kern="1200" dirty="0">
                          <a:solidFill>
                            <a:schemeClr val="dk1"/>
                          </a:solidFill>
                          <a:effectLst/>
                          <a:latin typeface="+mn-lt"/>
                          <a:ea typeface="+mn-ea"/>
                          <a:cs typeface="+mn-cs"/>
                        </a:rPr>
                        <a:t>月</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日前，交付乙方</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份本研究之期中研究報告</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含電子檔</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a:t>
                      </a:r>
                    </a:p>
                    <a:p>
                      <a:pPr marL="342900" indent="-342900" fontAlgn="b" hangingPunct="0">
                        <a:buFont typeface="+mj-ea"/>
                        <a:buAutoNum type="ea1ChtPeriod"/>
                      </a:pPr>
                      <a:r>
                        <a:rPr lang="zh-TW" altLang="zh-TW" sz="1400" kern="1200" dirty="0">
                          <a:solidFill>
                            <a:schemeClr val="dk1"/>
                          </a:solidFill>
                          <a:effectLst/>
                          <a:latin typeface="+mn-lt"/>
                          <a:ea typeface="+mn-ea"/>
                          <a:cs typeface="+mn-cs"/>
                        </a:rPr>
                        <a:t>甲方應於民國</a:t>
                      </a:r>
                      <a:r>
                        <a:rPr lang="en-US" altLang="zh-TW" sz="1400" kern="1200" dirty="0">
                          <a:solidFill>
                            <a:schemeClr val="dk1"/>
                          </a:solidFill>
                          <a:effectLst/>
                          <a:latin typeface="+mn-lt"/>
                          <a:ea typeface="+mn-ea"/>
                          <a:cs typeface="+mn-cs"/>
                        </a:rPr>
                        <a:t>116</a:t>
                      </a:r>
                      <a:r>
                        <a:rPr lang="zh-TW" altLang="zh-TW" sz="1400" kern="1200" dirty="0">
                          <a:solidFill>
                            <a:schemeClr val="dk1"/>
                          </a:solidFill>
                          <a:effectLst/>
                          <a:latin typeface="+mn-lt"/>
                          <a:ea typeface="+mn-ea"/>
                          <a:cs typeface="+mn-cs"/>
                        </a:rPr>
                        <a:t>年</a:t>
                      </a:r>
                      <a:r>
                        <a:rPr lang="en-US" altLang="zh-TW" sz="1400" kern="1200" dirty="0">
                          <a:solidFill>
                            <a:schemeClr val="dk1"/>
                          </a:solidFill>
                          <a:effectLst/>
                          <a:latin typeface="+mn-lt"/>
                          <a:ea typeface="+mn-ea"/>
                          <a:cs typeface="+mn-cs"/>
                        </a:rPr>
                        <a:t>11</a:t>
                      </a:r>
                      <a:r>
                        <a:rPr lang="zh-TW" altLang="zh-TW" sz="1400" kern="1200" dirty="0">
                          <a:solidFill>
                            <a:schemeClr val="dk1"/>
                          </a:solidFill>
                          <a:effectLst/>
                          <a:latin typeface="+mn-lt"/>
                          <a:ea typeface="+mn-ea"/>
                          <a:cs typeface="+mn-cs"/>
                        </a:rPr>
                        <a:t>月</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日前，交付乙方</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份本研究之期末研究報告</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含電子檔</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及原創性舉證</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包含研究報告原創性聲明書及相關佐證資料</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a:t>
                      </a:r>
                    </a:p>
                    <a:p>
                      <a:pPr marL="342900" indent="-342900" fontAlgn="b" hangingPunct="0">
                        <a:buFont typeface="+mj-ea"/>
                        <a:buAutoNum type="ea1ChtPeriod"/>
                      </a:pPr>
                      <a:r>
                        <a:rPr lang="zh-TW" altLang="zh-TW" sz="1400" kern="1200" dirty="0">
                          <a:solidFill>
                            <a:schemeClr val="dk1"/>
                          </a:solidFill>
                          <a:effectLst/>
                          <a:latin typeface="+mn-lt"/>
                          <a:ea typeface="+mn-ea"/>
                          <a:cs typeface="+mn-cs"/>
                        </a:rPr>
                        <a:t>研究報告之內容及形式應依乙方之規定格式撰寫。</a:t>
                      </a:r>
                    </a:p>
                  </a:txBody>
                  <a:tcPr anchor="ctr"/>
                </a:tc>
                <a:extLst>
                  <a:ext uri="{0D108BD9-81ED-4DB2-BD59-A6C34878D82A}">
                    <a16:rowId xmlns:a16="http://schemas.microsoft.com/office/drawing/2014/main" val="2387393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dk1"/>
                          </a:solidFill>
                          <a:effectLst/>
                          <a:latin typeface="+mn-lt"/>
                          <a:ea typeface="+mn-ea"/>
                          <a:cs typeface="+mn-cs"/>
                        </a:rPr>
                        <a:t>第十條：付款辦法</a:t>
                      </a:r>
                    </a:p>
                  </a:txBody>
                  <a:tcPr/>
                </a:tc>
                <a:tc>
                  <a:txBody>
                    <a:bodyPr/>
                    <a:lstStyle/>
                    <a:p>
                      <a:r>
                        <a:rPr lang="zh-TW" altLang="zh-TW" sz="1400" kern="1200" dirty="0">
                          <a:solidFill>
                            <a:schemeClr val="dk1"/>
                          </a:solidFill>
                          <a:effectLst/>
                          <a:latin typeface="+mn-lt"/>
                          <a:ea typeface="+mn-ea"/>
                          <a:cs typeface="+mn-cs"/>
                        </a:rPr>
                        <a:t>研究費用應依下列條件，由乙方分期支付甲方：</a:t>
                      </a:r>
                    </a:p>
                    <a:p>
                      <a:pPr marL="342900" lvl="0" indent="-342900">
                        <a:buFont typeface="+mj-ea"/>
                        <a:buAutoNum type="ea1ChtPeriod"/>
                      </a:pPr>
                      <a:r>
                        <a:rPr lang="zh-TW" altLang="zh-TW" sz="1400" kern="1200" dirty="0">
                          <a:solidFill>
                            <a:schemeClr val="dk1"/>
                          </a:solidFill>
                          <a:effectLst/>
                          <a:latin typeface="+mn-lt"/>
                          <a:ea typeface="+mn-ea"/>
                          <a:cs typeface="+mn-cs"/>
                        </a:rPr>
                        <a:t>本契約經雙方依法簽章後</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日內支付</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元整</a:t>
                      </a:r>
                      <a:r>
                        <a:rPr lang="en-US" altLang="zh-TW" sz="1400" kern="1200" dirty="0">
                          <a:solidFill>
                            <a:schemeClr val="dk1"/>
                          </a:solidFill>
                          <a:effectLst/>
                          <a:latin typeface="+mn-lt"/>
                          <a:ea typeface="+mn-ea"/>
                          <a:cs typeface="+mn-cs"/>
                        </a:rPr>
                        <a:t>(40%)</a:t>
                      </a:r>
                      <a:r>
                        <a:rPr lang="zh-TW" altLang="zh-TW" sz="1400" kern="1200" dirty="0">
                          <a:solidFill>
                            <a:schemeClr val="dk1"/>
                          </a:solidFill>
                          <a:effectLst/>
                          <a:latin typeface="+mn-lt"/>
                          <a:ea typeface="+mn-ea"/>
                          <a:cs typeface="+mn-cs"/>
                        </a:rPr>
                        <a:t>。</a:t>
                      </a:r>
                    </a:p>
                    <a:p>
                      <a:pPr marL="342900" lvl="0" indent="-342900">
                        <a:buFont typeface="+mj-ea"/>
                        <a:buAutoNum type="ea1ChtPeriod"/>
                      </a:pPr>
                      <a:r>
                        <a:rPr lang="zh-TW" altLang="zh-TW" sz="1400" kern="1200" dirty="0">
                          <a:solidFill>
                            <a:schemeClr val="dk1"/>
                          </a:solidFill>
                          <a:effectLst/>
                          <a:latin typeface="+mn-lt"/>
                          <a:ea typeface="+mn-ea"/>
                          <a:cs typeface="+mn-cs"/>
                        </a:rPr>
                        <a:t>甲方交付乙方期中研究報告，經乙方審核認可後</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日內支付</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元整</a:t>
                      </a:r>
                      <a:r>
                        <a:rPr lang="en-US" altLang="zh-TW" sz="1400" kern="1200" dirty="0">
                          <a:solidFill>
                            <a:schemeClr val="dk1"/>
                          </a:solidFill>
                          <a:effectLst/>
                          <a:latin typeface="+mn-lt"/>
                          <a:ea typeface="+mn-ea"/>
                          <a:cs typeface="+mn-cs"/>
                        </a:rPr>
                        <a:t>(40%)</a:t>
                      </a:r>
                      <a:r>
                        <a:rPr lang="zh-TW" altLang="zh-TW" sz="1400" kern="1200" dirty="0">
                          <a:solidFill>
                            <a:schemeClr val="dk1"/>
                          </a:solidFill>
                          <a:effectLst/>
                          <a:latin typeface="+mn-lt"/>
                          <a:ea typeface="+mn-ea"/>
                          <a:cs typeface="+mn-cs"/>
                        </a:rPr>
                        <a:t>。</a:t>
                      </a:r>
                    </a:p>
                    <a:p>
                      <a:pPr marL="342900" lvl="0" indent="-342900">
                        <a:buFont typeface="+mj-ea"/>
                        <a:buAutoNum type="ea1ChtPeriod"/>
                      </a:pPr>
                      <a:r>
                        <a:rPr lang="zh-TW" altLang="zh-TW" sz="1400" kern="1200" dirty="0">
                          <a:solidFill>
                            <a:schemeClr val="dk1"/>
                          </a:solidFill>
                          <a:effectLst/>
                          <a:latin typeface="+mn-lt"/>
                          <a:ea typeface="+mn-ea"/>
                          <a:cs typeface="+mn-cs"/>
                        </a:rPr>
                        <a:t>甲方交付乙方期末研究報告，經乙方驗收認可後</a:t>
                      </a:r>
                      <a:r>
                        <a:rPr lang="en-US" altLang="zh-TW" sz="1400" kern="1200" dirty="0">
                          <a:solidFill>
                            <a:schemeClr val="dk1"/>
                          </a:solidFill>
                          <a:effectLst/>
                          <a:latin typeface="+mn-lt"/>
                          <a:ea typeface="+mn-ea"/>
                          <a:cs typeface="+mn-cs"/>
                        </a:rPr>
                        <a:t>30</a:t>
                      </a:r>
                      <a:r>
                        <a:rPr lang="zh-TW" altLang="zh-TW" sz="1400" kern="1200" dirty="0">
                          <a:solidFill>
                            <a:schemeClr val="dk1"/>
                          </a:solidFill>
                          <a:effectLst/>
                          <a:latin typeface="+mn-lt"/>
                          <a:ea typeface="+mn-ea"/>
                          <a:cs typeface="+mn-cs"/>
                        </a:rPr>
                        <a:t>日內支付餘額</a:t>
                      </a:r>
                      <a:r>
                        <a:rPr lang="zh-TW" altLang="zh-TW" sz="1400" b="1"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元整</a:t>
                      </a:r>
                      <a:r>
                        <a:rPr lang="en-US" altLang="zh-TW" sz="1400" kern="1200" dirty="0">
                          <a:solidFill>
                            <a:schemeClr val="dk1"/>
                          </a:solidFill>
                          <a:effectLst/>
                          <a:latin typeface="+mn-lt"/>
                          <a:ea typeface="+mn-ea"/>
                          <a:cs typeface="+mn-cs"/>
                        </a:rPr>
                        <a:t>(20%)</a:t>
                      </a:r>
                      <a:r>
                        <a:rPr lang="zh-TW" altLang="zh-TW" sz="1400" kern="1200" dirty="0">
                          <a:solidFill>
                            <a:schemeClr val="dk1"/>
                          </a:solidFill>
                          <a:effectLst/>
                          <a:latin typeface="+mn-lt"/>
                          <a:ea typeface="+mn-ea"/>
                          <a:cs typeface="+mn-cs"/>
                        </a:rPr>
                        <a:t>。</a:t>
                      </a:r>
                    </a:p>
                    <a:p>
                      <a:pPr marL="342900" lvl="0" indent="-342900">
                        <a:buFont typeface="+mj-ea"/>
                        <a:buAutoNum type="ea1ChtPeriod"/>
                      </a:pPr>
                      <a:r>
                        <a:rPr lang="zh-TW" altLang="zh-TW" sz="1400" kern="1200" dirty="0">
                          <a:solidFill>
                            <a:schemeClr val="dk1"/>
                          </a:solidFill>
                          <a:effectLst/>
                          <a:latin typeface="+mn-lt"/>
                          <a:ea typeface="+mn-ea"/>
                          <a:cs typeface="+mn-cs"/>
                        </a:rPr>
                        <a:t>甲方應於本契約依法簽章及交付乙方各期研究報告時，將其自行收納款項之統一收據或其他經乙方同意之收據交付乙方，以憑付款。</a:t>
                      </a:r>
                    </a:p>
                    <a:p>
                      <a:pPr marL="342900" lvl="0" indent="-342900">
                        <a:buFont typeface="+mj-ea"/>
                        <a:buAutoNum type="ea1ChtPeriod"/>
                      </a:pPr>
                      <a:r>
                        <a:rPr lang="zh-TW" altLang="zh-TW" sz="1400" kern="1200" dirty="0">
                          <a:solidFill>
                            <a:schemeClr val="dk1"/>
                          </a:solidFill>
                          <a:effectLst/>
                          <a:latin typeface="+mn-lt"/>
                          <a:ea typeface="+mn-ea"/>
                          <a:cs typeface="+mn-cs"/>
                        </a:rPr>
                        <a:t>支付甲方各期研究費用，依法應扣繳所得稅者，該稅捐得由乙方逕行自各期研究費用中扣繳。其餘稅捐</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如營業稅、印花稅</a:t>
                      </a:r>
                      <a:r>
                        <a:rPr lang="en-US" altLang="zh-TW" sz="1400" kern="1200" dirty="0">
                          <a:solidFill>
                            <a:schemeClr val="dk1"/>
                          </a:solidFill>
                          <a:effectLst/>
                          <a:latin typeface="+mn-lt"/>
                          <a:ea typeface="+mn-ea"/>
                          <a:cs typeface="+mn-cs"/>
                        </a:rPr>
                        <a:t>)</a:t>
                      </a:r>
                      <a:r>
                        <a:rPr lang="zh-TW" altLang="zh-TW" sz="1400" kern="1200" dirty="0">
                          <a:solidFill>
                            <a:schemeClr val="dk1"/>
                          </a:solidFill>
                          <a:effectLst/>
                          <a:latin typeface="+mn-lt"/>
                          <a:ea typeface="+mn-ea"/>
                          <a:cs typeface="+mn-cs"/>
                        </a:rPr>
                        <a:t>應由甲方自行支付。若因政府稅賦規定修訂致稅額更動，不另退稅。</a:t>
                      </a:r>
                    </a:p>
                  </a:txBody>
                  <a:tcPr/>
                </a:tc>
                <a:extLst>
                  <a:ext uri="{0D108BD9-81ED-4DB2-BD59-A6C34878D82A}">
                    <a16:rowId xmlns:a16="http://schemas.microsoft.com/office/drawing/2014/main" val="2383210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dk1"/>
                          </a:solidFill>
                          <a:effectLst/>
                          <a:latin typeface="+mn-lt"/>
                          <a:ea typeface="+mn-ea"/>
                          <a:cs typeface="+mn-cs"/>
                        </a:rPr>
                        <a:t>第十四條：智慧財產</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400" kern="1200" dirty="0">
                        <a:solidFill>
                          <a:schemeClr val="dk1"/>
                        </a:solidFill>
                        <a:effectLst/>
                        <a:latin typeface="+mn-lt"/>
                        <a:ea typeface="+mn-ea"/>
                        <a:cs typeface="+mn-cs"/>
                      </a:endParaRPr>
                    </a:p>
                  </a:txBody>
                  <a:tcPr/>
                </a:tc>
                <a:tc>
                  <a:txBody>
                    <a:bodyPr/>
                    <a:lstStyle/>
                    <a:p>
                      <a:pPr marL="342900" lvl="0" indent="-342900">
                        <a:buFont typeface="+mj-ea"/>
                        <a:buAutoNum type="ea1ChtPeriod"/>
                      </a:pPr>
                      <a:r>
                        <a:rPr lang="en-US" altLang="zh-TW" sz="1400" kern="1200" dirty="0">
                          <a:solidFill>
                            <a:schemeClr val="dk1"/>
                          </a:solidFill>
                          <a:effectLst/>
                          <a:latin typeface="+mn-lt"/>
                          <a:ea typeface="+mn-ea"/>
                          <a:cs typeface="+mn-cs"/>
                        </a:rPr>
                        <a:t>…….</a:t>
                      </a:r>
                    </a:p>
                    <a:p>
                      <a:pPr marL="342900" lvl="0" indent="-342900">
                        <a:buFont typeface="+mj-ea"/>
                        <a:buAutoNum type="ea1ChtPeriod" startAt="2"/>
                      </a:pPr>
                      <a:r>
                        <a:rPr lang="zh-TW" altLang="zh-TW" sz="1400" kern="1200" dirty="0">
                          <a:solidFill>
                            <a:schemeClr val="dk1"/>
                          </a:solidFill>
                          <a:effectLst/>
                          <a:latin typeface="+mn-lt"/>
                          <a:ea typeface="+mn-ea"/>
                          <a:cs typeface="+mn-cs"/>
                        </a:rPr>
                        <a:t>本研究有關之技術、資料、文件等及其所可能獲得之專利權、著作權、營業秘密、電路布局權及其他智慧財產權（以下統稱「本研究成果」）皆歸乙方所</a:t>
                      </a:r>
                      <a:r>
                        <a:rPr lang="zh-TW" altLang="en-US" sz="1400" kern="1200" dirty="0">
                          <a:solidFill>
                            <a:schemeClr val="dk1"/>
                          </a:solidFill>
                          <a:effectLst/>
                          <a:latin typeface="+mn-lt"/>
                          <a:ea typeface="+mn-ea"/>
                          <a:cs typeface="+mn-cs"/>
                        </a:rPr>
                        <a:t>有。</a:t>
                      </a:r>
                      <a:endParaRPr lang="en-US" altLang="zh-TW" sz="1400" kern="1200" dirty="0">
                        <a:solidFill>
                          <a:schemeClr val="dk1"/>
                        </a:solidFill>
                        <a:effectLst/>
                        <a:latin typeface="+mn-lt"/>
                        <a:ea typeface="+mn-ea"/>
                        <a:cs typeface="+mn-cs"/>
                      </a:endParaRPr>
                    </a:p>
                    <a:p>
                      <a:pPr marL="342900" lvl="0" indent="-342900">
                        <a:buFont typeface="+mj-ea"/>
                        <a:buAutoNum type="ea1ChtPeriod" startAt="2"/>
                      </a:pPr>
                      <a:r>
                        <a:rPr lang="en-US" altLang="zh-TW" sz="1400" kern="1200" dirty="0">
                          <a:solidFill>
                            <a:schemeClr val="dk1"/>
                          </a:solidFill>
                          <a:effectLst/>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ea"/>
                        <a:buAutoNum type="ea1ChtPeriod" startAt="5"/>
                        <a:tabLst/>
                        <a:defRPr/>
                      </a:pPr>
                      <a:r>
                        <a:rPr lang="zh-TW" altLang="zh-TW" sz="1400" kern="1200" dirty="0">
                          <a:solidFill>
                            <a:schemeClr val="dk1"/>
                          </a:solidFill>
                          <a:effectLst/>
                          <a:latin typeface="+mn-lt"/>
                          <a:ea typeface="+mn-ea"/>
                          <a:cs typeface="+mn-cs"/>
                        </a:rPr>
                        <a:t>乙方就本研究成果為授權或讓與而有收入者，於乙方實際收到該等收入時，扣除應繳納國庫金額、註冊登記費用及推廣相關費用後，雙方同意按甲方</a:t>
                      </a:r>
                      <a:r>
                        <a:rPr lang="en-US" altLang="zh-TW" sz="1400" kern="1200" dirty="0">
                          <a:solidFill>
                            <a:schemeClr val="dk1"/>
                          </a:solidFill>
                          <a:effectLst/>
                          <a:latin typeface="+mn-lt"/>
                          <a:ea typeface="+mn-ea"/>
                          <a:cs typeface="+mn-cs"/>
                        </a:rPr>
                        <a:t>50%</a:t>
                      </a:r>
                      <a:r>
                        <a:rPr lang="zh-TW" altLang="zh-TW" sz="1400" kern="1200" dirty="0">
                          <a:solidFill>
                            <a:schemeClr val="dk1"/>
                          </a:solidFill>
                          <a:effectLst/>
                          <a:latin typeface="+mn-lt"/>
                          <a:ea typeface="+mn-ea"/>
                          <a:cs typeface="+mn-cs"/>
                        </a:rPr>
                        <a:t>、乙方</a:t>
                      </a:r>
                      <a:r>
                        <a:rPr lang="en-US" altLang="zh-TW" sz="1400" kern="1200" dirty="0">
                          <a:solidFill>
                            <a:schemeClr val="dk1"/>
                          </a:solidFill>
                          <a:effectLst/>
                          <a:latin typeface="+mn-lt"/>
                          <a:ea typeface="+mn-ea"/>
                          <a:cs typeface="+mn-cs"/>
                        </a:rPr>
                        <a:t>50%</a:t>
                      </a:r>
                      <a:r>
                        <a:rPr lang="zh-TW" altLang="zh-TW" sz="1400" kern="1200" dirty="0">
                          <a:solidFill>
                            <a:schemeClr val="dk1"/>
                          </a:solidFill>
                          <a:effectLst/>
                          <a:latin typeface="+mn-lt"/>
                          <a:ea typeface="+mn-ea"/>
                          <a:cs typeface="+mn-cs"/>
                        </a:rPr>
                        <a:t>之比例分配。</a:t>
                      </a:r>
                      <a:endParaRPr lang="en-US" altLang="zh-TW" sz="14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ea1ChtPeriod" startAt="5"/>
                        <a:tabLst/>
                        <a:defRPr/>
                      </a:pPr>
                      <a:r>
                        <a:rPr lang="en-US" altLang="zh-TW" sz="1400" kern="1200" dirty="0">
                          <a:solidFill>
                            <a:schemeClr val="dk1"/>
                          </a:solidFill>
                          <a:effectLst/>
                          <a:latin typeface="+mn-lt"/>
                          <a:ea typeface="+mn-ea"/>
                          <a:cs typeface="+mn-cs"/>
                        </a:rPr>
                        <a:t>………</a:t>
                      </a:r>
                      <a:endParaRPr lang="zh-TW" altLang="zh-TW" sz="1400" kern="1200" dirty="0">
                        <a:solidFill>
                          <a:schemeClr val="dk1"/>
                        </a:solidFill>
                        <a:effectLst/>
                        <a:latin typeface="+mn-lt"/>
                        <a:ea typeface="+mn-ea"/>
                        <a:cs typeface="+mn-cs"/>
                      </a:endParaRPr>
                    </a:p>
                  </a:txBody>
                  <a:tcPr/>
                </a:tc>
                <a:extLst>
                  <a:ext uri="{0D108BD9-81ED-4DB2-BD59-A6C34878D82A}">
                    <a16:rowId xmlns:a16="http://schemas.microsoft.com/office/drawing/2014/main" val="1454441077"/>
                  </a:ext>
                </a:extLst>
              </a:tr>
            </a:tbl>
          </a:graphicData>
        </a:graphic>
      </p:graphicFrame>
    </p:spTree>
    <p:extLst>
      <p:ext uri="{BB962C8B-B14F-4D97-AF65-F5344CB8AC3E}">
        <p14:creationId xmlns:p14="http://schemas.microsoft.com/office/powerpoint/2010/main" val="375543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8C7DD7D-17D2-44AB-AD6F-4309019281E7}"/>
              </a:ext>
            </a:extLst>
          </p:cNvPr>
          <p:cNvSpPr>
            <a:spLocks noGrp="1"/>
          </p:cNvSpPr>
          <p:nvPr>
            <p:ph type="sldNum" sz="quarter" idx="10"/>
          </p:nvPr>
        </p:nvSpPr>
        <p:spPr/>
        <p:txBody>
          <a:bodyPr/>
          <a:lstStyle/>
          <a:p>
            <a:pPr>
              <a:defRPr/>
            </a:pPr>
            <a:fld id="{1A71FFAD-F905-4792-971B-681FA4F61CA8}" type="slidenum">
              <a:rPr lang="en-US" altLang="zh-TW" smtClean="0"/>
              <a:pPr>
                <a:defRPr/>
              </a:pPr>
              <a:t>14</a:t>
            </a:fld>
            <a:endParaRPr lang="en-US" altLang="zh-TW"/>
          </a:p>
        </p:txBody>
      </p:sp>
      <p:sp>
        <p:nvSpPr>
          <p:cNvPr id="5" name="文字方塊 4">
            <a:extLst>
              <a:ext uri="{FF2B5EF4-FFF2-40B4-BE49-F238E27FC236}">
                <a16:creationId xmlns:a16="http://schemas.microsoft.com/office/drawing/2014/main" id="{101A3537-A02C-48D9-9719-6746657977F9}"/>
              </a:ext>
            </a:extLst>
          </p:cNvPr>
          <p:cNvSpPr txBox="1"/>
          <p:nvPr/>
        </p:nvSpPr>
        <p:spPr>
          <a:xfrm>
            <a:off x="77002" y="280340"/>
            <a:ext cx="12114998" cy="646331"/>
          </a:xfrm>
          <a:prstGeom prst="rect">
            <a:avLst/>
          </a:prstGeom>
          <a:noFill/>
        </p:spPr>
        <p:txBody>
          <a:bodyPr wrap="square">
            <a:spAutoFit/>
          </a:bodyPr>
          <a:lstStyle/>
          <a:p>
            <a:pPr marR="448310" algn="ctr" fontAlgn="b" hangingPunct="0">
              <a:tabLst>
                <a:tab pos="4591050" algn="l"/>
                <a:tab pos="5130800" algn="l"/>
                <a:tab pos="5311140" algn="l"/>
                <a:tab pos="5490845" algn="l"/>
              </a:tabLst>
            </a:pPr>
            <a:r>
              <a:rPr lang="en-US" altLang="zh-TW" sz="3600" b="1" dirty="0">
                <a:solidFill>
                  <a:srgbClr val="00B2B3"/>
                </a:solidFill>
                <a:latin typeface="+mj-lt"/>
                <a:ea typeface="+mj-ea"/>
                <a:cs typeface="+mj-cs"/>
              </a:rPr>
              <a:t>2026</a:t>
            </a:r>
            <a:r>
              <a:rPr lang="zh-TW" altLang="en-US" sz="3600" b="1" dirty="0">
                <a:solidFill>
                  <a:srgbClr val="00B2B3"/>
                </a:solidFill>
                <a:latin typeface="+mj-lt"/>
                <a:ea typeface="+mj-ea"/>
                <a:cs typeface="+mj-cs"/>
              </a:rPr>
              <a:t>年能源前瞻學研合作計畫</a:t>
            </a:r>
            <a:endParaRPr lang="zh-TW" altLang="zh-TW" sz="3600" b="1" dirty="0">
              <a:solidFill>
                <a:srgbClr val="00B2B3"/>
              </a:solidFill>
              <a:latin typeface="+mj-lt"/>
              <a:ea typeface="+mj-ea"/>
              <a:cs typeface="+mj-cs"/>
            </a:endParaRPr>
          </a:p>
        </p:txBody>
      </p:sp>
      <p:graphicFrame>
        <p:nvGraphicFramePr>
          <p:cNvPr id="6" name="表格 5">
            <a:extLst>
              <a:ext uri="{FF2B5EF4-FFF2-40B4-BE49-F238E27FC236}">
                <a16:creationId xmlns:a16="http://schemas.microsoft.com/office/drawing/2014/main" id="{736F47B0-9D60-4A93-BBD2-4CEE8EAFAFF2}"/>
              </a:ext>
            </a:extLst>
          </p:cNvPr>
          <p:cNvGraphicFramePr>
            <a:graphicFrameLocks noGrp="1"/>
          </p:cNvGraphicFramePr>
          <p:nvPr>
            <p:extLst>
              <p:ext uri="{D42A27DB-BD31-4B8C-83A1-F6EECF244321}">
                <p14:modId xmlns:p14="http://schemas.microsoft.com/office/powerpoint/2010/main" val="176398915"/>
              </p:ext>
            </p:extLst>
          </p:nvPr>
        </p:nvGraphicFramePr>
        <p:xfrm>
          <a:off x="560217" y="2022010"/>
          <a:ext cx="11148568" cy="2813979"/>
        </p:xfrm>
        <a:graphic>
          <a:graphicData uri="http://schemas.openxmlformats.org/drawingml/2006/table">
            <a:tbl>
              <a:tblPr>
                <a:tableStyleId>{5C22544A-7EE6-4342-B048-85BDC9FD1C3A}</a:tableStyleId>
              </a:tblPr>
              <a:tblGrid>
                <a:gridCol w="611702">
                  <a:extLst>
                    <a:ext uri="{9D8B030D-6E8A-4147-A177-3AD203B41FA5}">
                      <a16:colId xmlns:a16="http://schemas.microsoft.com/office/drawing/2014/main" val="1254336980"/>
                    </a:ext>
                  </a:extLst>
                </a:gridCol>
                <a:gridCol w="1749741">
                  <a:extLst>
                    <a:ext uri="{9D8B030D-6E8A-4147-A177-3AD203B41FA5}">
                      <a16:colId xmlns:a16="http://schemas.microsoft.com/office/drawing/2014/main" val="285407227"/>
                    </a:ext>
                  </a:extLst>
                </a:gridCol>
                <a:gridCol w="1418253">
                  <a:extLst>
                    <a:ext uri="{9D8B030D-6E8A-4147-A177-3AD203B41FA5}">
                      <a16:colId xmlns:a16="http://schemas.microsoft.com/office/drawing/2014/main" val="946534592"/>
                    </a:ext>
                  </a:extLst>
                </a:gridCol>
                <a:gridCol w="5840964">
                  <a:extLst>
                    <a:ext uri="{9D8B030D-6E8A-4147-A177-3AD203B41FA5}">
                      <a16:colId xmlns:a16="http://schemas.microsoft.com/office/drawing/2014/main" val="137312119"/>
                    </a:ext>
                  </a:extLst>
                </a:gridCol>
                <a:gridCol w="1527908">
                  <a:extLst>
                    <a:ext uri="{9D8B030D-6E8A-4147-A177-3AD203B41FA5}">
                      <a16:colId xmlns:a16="http://schemas.microsoft.com/office/drawing/2014/main" val="3480465207"/>
                    </a:ext>
                  </a:extLst>
                </a:gridCol>
              </a:tblGrid>
              <a:tr h="823523">
                <a:tc>
                  <a:txBody>
                    <a:bodyPr/>
                    <a:lstStyle/>
                    <a:p>
                      <a:pPr algn="ctr" fontAlgn="ctr"/>
                      <a:r>
                        <a:rPr lang="zh-TW" altLang="en-US" sz="1800" b="1" u="none" strike="noStrike" dirty="0">
                          <a:effectLst/>
                          <a:latin typeface="+mj-lt"/>
                          <a:ea typeface="+mj-ea"/>
                        </a:rPr>
                        <a:t>項次</a:t>
                      </a:r>
                      <a:endParaRPr lang="zh-TW" altLang="en-US" sz="18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zh-TW" altLang="en-US" sz="1800" b="1" u="none" strike="noStrike" dirty="0">
                          <a:effectLst/>
                          <a:latin typeface="+mj-lt"/>
                          <a:ea typeface="+mj-ea"/>
                        </a:rPr>
                        <a:t>系所</a:t>
                      </a:r>
                      <a:endParaRPr lang="zh-TW" altLang="en-US" sz="18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zh-TW" altLang="en-US" sz="1800" b="1" u="none" strike="noStrike" dirty="0">
                          <a:effectLst/>
                          <a:latin typeface="+mj-lt"/>
                          <a:ea typeface="+mj-ea"/>
                        </a:rPr>
                        <a:t>主持教授</a:t>
                      </a:r>
                      <a:endParaRPr lang="zh-TW" altLang="en-US" sz="18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zh-TW" altLang="en-US" sz="1800" b="1" u="none" strike="noStrike" dirty="0">
                          <a:effectLst/>
                          <a:latin typeface="+mj-lt"/>
                          <a:ea typeface="+mj-ea"/>
                        </a:rPr>
                        <a:t>計畫名稱</a:t>
                      </a:r>
                      <a:endParaRPr lang="zh-TW" altLang="en-US" sz="18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fontAlgn="ctr"/>
                      <a:r>
                        <a:rPr lang="zh-TW" altLang="en-US" sz="1800" b="1" i="0" u="none" strike="noStrike" kern="1200" dirty="0">
                          <a:solidFill>
                            <a:srgbClr val="000000"/>
                          </a:solidFill>
                          <a:effectLst/>
                          <a:latin typeface="+mn-lt"/>
                          <a:ea typeface="+mn-ea"/>
                          <a:cs typeface="+mn-cs"/>
                        </a:rPr>
                        <a:t>綠能所</a:t>
                      </a:r>
                      <a:endParaRPr lang="en-US" altLang="zh-TW" sz="1800" b="1" i="0" u="none" strike="noStrike" kern="1200" dirty="0">
                        <a:solidFill>
                          <a:srgbClr val="000000"/>
                        </a:solidFill>
                        <a:effectLst/>
                        <a:latin typeface="+mn-lt"/>
                        <a:ea typeface="+mn-ea"/>
                        <a:cs typeface="+mn-cs"/>
                      </a:endParaRPr>
                    </a:p>
                    <a:p>
                      <a:pPr algn="ctr" fontAlgn="ctr"/>
                      <a:r>
                        <a:rPr lang="zh-TW" altLang="en-US" sz="1800" b="1" i="0" u="none" strike="noStrike" kern="1200" dirty="0">
                          <a:solidFill>
                            <a:srgbClr val="000000"/>
                          </a:solidFill>
                          <a:effectLst/>
                          <a:latin typeface="+mn-lt"/>
                          <a:ea typeface="+mn-ea"/>
                          <a:cs typeface="+mn-cs"/>
                        </a:rPr>
                        <a:t>計畫負責人</a:t>
                      </a:r>
                      <a:endParaRPr lang="en-US" altLang="zh-TW" sz="1800" b="1" i="0" u="none" strike="noStrike" kern="1200" dirty="0">
                        <a:solidFill>
                          <a:srgbClr val="000000"/>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kern="1200" dirty="0">
                          <a:solidFill>
                            <a:srgbClr val="000000"/>
                          </a:solidFill>
                          <a:effectLst/>
                          <a:latin typeface="+mn-lt"/>
                          <a:ea typeface="+mn-ea"/>
                          <a:cs typeface="+mn-cs"/>
                        </a:rPr>
                        <a:t>(</a:t>
                      </a:r>
                      <a:r>
                        <a:rPr lang="zh-TW" altLang="en-US" sz="1800" b="0" i="0" u="none" strike="noStrike" kern="1200" dirty="0">
                          <a:solidFill>
                            <a:srgbClr val="000000"/>
                          </a:solidFill>
                          <a:effectLst/>
                          <a:latin typeface="+mn-lt"/>
                          <a:ea typeface="+mn-ea"/>
                          <a:cs typeface="+mn-cs"/>
                        </a:rPr>
                        <a:t>敬稱略</a:t>
                      </a:r>
                      <a:r>
                        <a:rPr lang="en-US" altLang="zh-TW" sz="1800" b="0" i="0" u="none" strike="noStrike" kern="1200" dirty="0">
                          <a:solidFill>
                            <a:srgbClr val="000000"/>
                          </a:solidFill>
                          <a:effectLst/>
                          <a:latin typeface="+mn-lt"/>
                          <a:ea typeface="+mn-ea"/>
                          <a:cs typeface="+mn-cs"/>
                        </a:rPr>
                        <a:t>)</a:t>
                      </a:r>
                      <a:endParaRPr lang="zh-TW" altLang="en-US" sz="18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7324395"/>
                  </a:ext>
                </a:extLst>
              </a:tr>
              <a:tr h="660498">
                <a:tc>
                  <a:txBody>
                    <a:bodyPr/>
                    <a:lstStyle/>
                    <a:p>
                      <a:pPr algn="ctr" fontAlgn="ctr"/>
                      <a:r>
                        <a:rPr lang="en-US" altLang="zh-TW" sz="1800" u="none" strike="noStrike" dirty="0">
                          <a:effectLst/>
                          <a:latin typeface="+mj-lt"/>
                          <a:ea typeface="+mj-ea"/>
                        </a:rPr>
                        <a:t>1</a:t>
                      </a:r>
                      <a:endParaRPr lang="en-US" altLang="zh-TW" sz="1800" b="0"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mn-lt"/>
                          <a:ea typeface="+mn-ea"/>
                          <a:cs typeface="+mn-cs"/>
                        </a:rPr>
                        <a:t>化學工程學系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楊東翰 </a:t>
                      </a:r>
                      <a:r>
                        <a:rPr lang="zh-TW" altLang="en-US" sz="1800" b="0" i="0" u="none" strike="noStrike" kern="1200" dirty="0">
                          <a:solidFill>
                            <a:srgbClr val="000000"/>
                          </a:solidFill>
                          <a:effectLst/>
                          <a:latin typeface="+mn-lt"/>
                          <a:ea typeface="+mn-ea"/>
                          <a:cs typeface="+mn-cs"/>
                        </a:rPr>
                        <a:t>教授</a:t>
                      </a:r>
                      <a:endParaRPr lang="zh-TW" altLang="en-US" sz="1800" b="0"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mj-lt"/>
                          <a:ea typeface="+mj-ea"/>
                        </a:rPr>
                        <a:t>智慧化氫生產催化劑篩選與開發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蔡宜穎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449088"/>
                  </a:ext>
                </a:extLst>
              </a:tr>
              <a:tr h="660498">
                <a:tc>
                  <a:txBody>
                    <a:bodyPr/>
                    <a:lstStyle/>
                    <a:p>
                      <a:pPr algn="ctr" fontAlgn="ctr"/>
                      <a:r>
                        <a:rPr lang="en-US" altLang="zh-TW" sz="1800" b="0" i="0" u="none" strike="noStrike" dirty="0">
                          <a:solidFill>
                            <a:srgbClr val="000000"/>
                          </a:solidFill>
                          <a:effectLst/>
                          <a:latin typeface="+mj-lt"/>
                          <a:ea typeface="+mj-ea"/>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mn-lt"/>
                          <a:ea typeface="+mn-ea"/>
                          <a:cs typeface="+mn-cs"/>
                        </a:rPr>
                        <a:t>工業工程與工程管理學系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許嘉裕 </a:t>
                      </a:r>
                      <a:r>
                        <a:rPr lang="zh-TW" altLang="en-US" sz="1800" b="0" i="0" u="none" strike="noStrike" kern="1200" dirty="0">
                          <a:solidFill>
                            <a:srgbClr val="000000"/>
                          </a:solidFill>
                          <a:effectLst/>
                          <a:latin typeface="+mn-lt"/>
                          <a:ea typeface="+mn-ea"/>
                          <a:cs typeface="+mn-cs"/>
                        </a:rPr>
                        <a:t>教授</a:t>
                      </a:r>
                      <a:endParaRPr lang="zh-TW" altLang="en-US" sz="1800" b="0"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mj-lt"/>
                          <a:ea typeface="+mj-ea"/>
                        </a:rPr>
                        <a:t>磁浮冰水機與其應用場域的數位孿生模型建構技術</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江室瑩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1093160"/>
                  </a:ext>
                </a:extLst>
              </a:tr>
              <a:tr h="660498">
                <a:tc>
                  <a:txBody>
                    <a:bodyPr/>
                    <a:lstStyle/>
                    <a:p>
                      <a:pPr algn="ctr" fontAlgn="ctr"/>
                      <a:r>
                        <a:rPr lang="en-US" altLang="zh-TW" sz="1800" b="0" i="0" u="none" strike="noStrike" dirty="0">
                          <a:solidFill>
                            <a:srgbClr val="000000"/>
                          </a:solidFill>
                          <a:effectLst/>
                          <a:latin typeface="+mj-lt"/>
                          <a:ea typeface="+mj-ea"/>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0" i="0" u="none" strike="noStrike" kern="1200" dirty="0">
                          <a:solidFill>
                            <a:srgbClr val="000000"/>
                          </a:solidFill>
                          <a:effectLst/>
                          <a:latin typeface="+mn-lt"/>
                          <a:ea typeface="+mn-ea"/>
                          <a:cs typeface="+mn-cs"/>
                        </a:rPr>
                        <a:t>(</a:t>
                      </a:r>
                      <a:r>
                        <a:rPr lang="zh-TW" altLang="en-US" sz="1800" b="0" i="0" u="none" strike="noStrike" kern="1200" dirty="0">
                          <a:solidFill>
                            <a:srgbClr val="000000"/>
                          </a:solidFill>
                          <a:effectLst/>
                          <a:latin typeface="+mn-lt"/>
                          <a:ea typeface="+mn-ea"/>
                          <a:cs typeface="+mn-cs"/>
                        </a:rPr>
                        <a:t>電機資訊學院</a:t>
                      </a:r>
                      <a:r>
                        <a:rPr lang="en-US" altLang="zh-TW" sz="1800" b="0" i="0" u="none" strike="noStrike" kern="1200" dirty="0">
                          <a:solidFill>
                            <a:srgbClr val="000000"/>
                          </a:solidFill>
                          <a:effectLst/>
                          <a:latin typeface="+mn-lt"/>
                          <a:ea typeface="+mn-ea"/>
                          <a:cs typeface="+mn-cs"/>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mn-lt"/>
                          <a:ea typeface="+mn-ea"/>
                          <a:cs typeface="+mn-cs"/>
                        </a:rPr>
                        <a:t>電機工程學系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蘇昱丞 </a:t>
                      </a:r>
                      <a:r>
                        <a:rPr lang="zh-TW" altLang="en-US" sz="1800" b="0" i="0" u="none" strike="noStrike" kern="1200" dirty="0">
                          <a:solidFill>
                            <a:srgbClr val="000000"/>
                          </a:solidFill>
                          <a:effectLst/>
                          <a:latin typeface="+mn-lt"/>
                          <a:ea typeface="+mn-ea"/>
                          <a:cs typeface="+mn-cs"/>
                        </a:rPr>
                        <a:t>教授</a:t>
                      </a:r>
                      <a:endParaRPr lang="zh-TW" altLang="en-US" sz="1800" b="0"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0" i="0" u="none" strike="noStrike" dirty="0">
                          <a:solidFill>
                            <a:srgbClr val="000000"/>
                          </a:solidFill>
                          <a:effectLst/>
                          <a:latin typeface="+mj-lt"/>
                          <a:ea typeface="+mj-ea"/>
                        </a:rPr>
                        <a:t>韌性電網之高壓電力電子解耦合技術分析及模組化系統整合可靠度優化研究</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0" i="0" u="none" strike="noStrike" dirty="0">
                          <a:solidFill>
                            <a:srgbClr val="000000"/>
                          </a:solidFill>
                          <a:effectLst/>
                          <a:latin typeface="+mj-lt"/>
                          <a:ea typeface="+mj-ea"/>
                        </a:rPr>
                        <a:t>游明弘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992005"/>
                  </a:ext>
                </a:extLst>
              </a:tr>
            </a:tbl>
          </a:graphicData>
        </a:graphic>
      </p:graphicFrame>
    </p:spTree>
    <p:extLst>
      <p:ext uri="{BB962C8B-B14F-4D97-AF65-F5344CB8AC3E}">
        <p14:creationId xmlns:p14="http://schemas.microsoft.com/office/powerpoint/2010/main" val="153458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圖片 45">
            <a:extLst>
              <a:ext uri="{FF2B5EF4-FFF2-40B4-BE49-F238E27FC236}">
                <a16:creationId xmlns:a16="http://schemas.microsoft.com/office/drawing/2014/main" id="{EB8CBB5A-7354-DFFE-C31F-C79E0FE5C97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576" t="53305" r="1" b="19767"/>
          <a:stretch/>
        </p:blipFill>
        <p:spPr>
          <a:xfrm rot="10800000">
            <a:off x="28094" y="4932956"/>
            <a:ext cx="12163906" cy="1675725"/>
          </a:xfrm>
          <a:prstGeom prst="rect">
            <a:avLst/>
          </a:prstGeom>
        </p:spPr>
      </p:pic>
      <p:sp>
        <p:nvSpPr>
          <p:cNvPr id="4" name="橢圓 3">
            <a:extLst>
              <a:ext uri="{FF2B5EF4-FFF2-40B4-BE49-F238E27FC236}">
                <a16:creationId xmlns:a16="http://schemas.microsoft.com/office/drawing/2014/main" id="{AB3B8519-3243-487B-AED9-9475E34A309D}"/>
              </a:ext>
            </a:extLst>
          </p:cNvPr>
          <p:cNvSpPr/>
          <p:nvPr/>
        </p:nvSpPr>
        <p:spPr bwMode="auto">
          <a:xfrm>
            <a:off x="3477091" y="1241937"/>
            <a:ext cx="4981108" cy="4981108"/>
          </a:xfrm>
          <a:prstGeom prst="ellipse">
            <a:avLst/>
          </a:prstGeom>
          <a:noFill/>
          <a:ln w="57150" cap="flat" cmpd="sng" algn="ctr">
            <a:gradFill>
              <a:gsLst>
                <a:gs pos="55000">
                  <a:schemeClr val="bg1"/>
                </a:gs>
                <a:gs pos="45000">
                  <a:schemeClr val="bg1"/>
                </a:gs>
                <a:gs pos="0">
                  <a:schemeClr val="bg1">
                    <a:lumMod val="85000"/>
                  </a:schemeClr>
                </a:gs>
                <a:gs pos="100000">
                  <a:schemeClr val="bg1">
                    <a:lumMod val="85000"/>
                  </a:schemeClr>
                </a:gs>
              </a:gsLst>
              <a:lin ang="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pic>
        <p:nvPicPr>
          <p:cNvPr id="5" name="圖片 4">
            <a:extLst>
              <a:ext uri="{FF2B5EF4-FFF2-40B4-BE49-F238E27FC236}">
                <a16:creationId xmlns:a16="http://schemas.microsoft.com/office/drawing/2014/main" id="{F0411E84-9E62-4D31-8C41-63137E9789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8308" y="1866574"/>
            <a:ext cx="3706764" cy="3706762"/>
          </a:xfrm>
          <a:prstGeom prst="rect">
            <a:avLst/>
          </a:prstGeom>
        </p:spPr>
      </p:pic>
      <p:grpSp>
        <p:nvGrpSpPr>
          <p:cNvPr id="6" name="群組 5">
            <a:extLst>
              <a:ext uri="{FF2B5EF4-FFF2-40B4-BE49-F238E27FC236}">
                <a16:creationId xmlns:a16="http://schemas.microsoft.com/office/drawing/2014/main" id="{D27C2E97-BB4E-4175-9CD0-D548221D3603}"/>
              </a:ext>
            </a:extLst>
          </p:cNvPr>
          <p:cNvGrpSpPr/>
          <p:nvPr/>
        </p:nvGrpSpPr>
        <p:grpSpPr>
          <a:xfrm>
            <a:off x="7167391" y="1360300"/>
            <a:ext cx="3299902" cy="900000"/>
            <a:chOff x="7167391" y="1069345"/>
            <a:chExt cx="3299902" cy="900000"/>
          </a:xfrm>
        </p:grpSpPr>
        <p:sp>
          <p:nvSpPr>
            <p:cNvPr id="7" name="矩形: 圓角 5">
              <a:extLst>
                <a:ext uri="{FF2B5EF4-FFF2-40B4-BE49-F238E27FC236}">
                  <a16:creationId xmlns:a16="http://schemas.microsoft.com/office/drawing/2014/main" id="{9754C74A-3F0D-4F7F-948C-078FDE09D20D}"/>
                </a:ext>
              </a:extLst>
            </p:cNvPr>
            <p:cNvSpPr/>
            <p:nvPr/>
          </p:nvSpPr>
          <p:spPr bwMode="auto">
            <a:xfrm>
              <a:off x="7564411" y="1279915"/>
              <a:ext cx="2470551" cy="549714"/>
            </a:xfrm>
            <a:prstGeom prst="roundRect">
              <a:avLst>
                <a:gd name="adj" fmla="val 45777"/>
              </a:avLst>
            </a:prstGeom>
            <a:solidFill>
              <a:srgbClr val="008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8" name="文字方塊 7">
              <a:extLst>
                <a:ext uri="{FF2B5EF4-FFF2-40B4-BE49-F238E27FC236}">
                  <a16:creationId xmlns:a16="http://schemas.microsoft.com/office/drawing/2014/main" id="{09B7EE81-3E92-4210-855A-A1061A816787}"/>
                </a:ext>
              </a:extLst>
            </p:cNvPr>
            <p:cNvSpPr txBox="1"/>
            <p:nvPr/>
          </p:nvSpPr>
          <p:spPr>
            <a:xfrm>
              <a:off x="8095569" y="1370106"/>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產業服務與新創</a:t>
              </a:r>
            </a:p>
          </p:txBody>
        </p:sp>
        <p:pic>
          <p:nvPicPr>
            <p:cNvPr id="9" name="圖片 8">
              <a:extLst>
                <a:ext uri="{FF2B5EF4-FFF2-40B4-BE49-F238E27FC236}">
                  <a16:creationId xmlns:a16="http://schemas.microsoft.com/office/drawing/2014/main" id="{051EF74F-67BB-4C31-A718-7A88A70EC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7391" y="1069345"/>
              <a:ext cx="900000" cy="900000"/>
            </a:xfrm>
            <a:prstGeom prst="rect">
              <a:avLst/>
            </a:prstGeom>
          </p:spPr>
        </p:pic>
      </p:grpSp>
      <p:grpSp>
        <p:nvGrpSpPr>
          <p:cNvPr id="10" name="群組 9">
            <a:extLst>
              <a:ext uri="{FF2B5EF4-FFF2-40B4-BE49-F238E27FC236}">
                <a16:creationId xmlns:a16="http://schemas.microsoft.com/office/drawing/2014/main" id="{D0B134A2-1E45-4C91-B8A7-BD8DADCA352A}"/>
              </a:ext>
            </a:extLst>
          </p:cNvPr>
          <p:cNvGrpSpPr/>
          <p:nvPr/>
        </p:nvGrpSpPr>
        <p:grpSpPr>
          <a:xfrm>
            <a:off x="7901737" y="2630053"/>
            <a:ext cx="3325290" cy="900000"/>
            <a:chOff x="7901737" y="2339098"/>
            <a:chExt cx="3325290" cy="900000"/>
          </a:xfrm>
        </p:grpSpPr>
        <p:sp>
          <p:nvSpPr>
            <p:cNvPr id="11" name="矩形: 圓角 5">
              <a:extLst>
                <a:ext uri="{FF2B5EF4-FFF2-40B4-BE49-F238E27FC236}">
                  <a16:creationId xmlns:a16="http://schemas.microsoft.com/office/drawing/2014/main" id="{3679919A-2D03-4E2D-AC2D-F5787663AD73}"/>
                </a:ext>
              </a:extLst>
            </p:cNvPr>
            <p:cNvSpPr/>
            <p:nvPr/>
          </p:nvSpPr>
          <p:spPr bwMode="auto">
            <a:xfrm>
              <a:off x="8351737" y="2498765"/>
              <a:ext cx="2371724" cy="549714"/>
            </a:xfrm>
            <a:prstGeom prst="roundRect">
              <a:avLst>
                <a:gd name="adj" fmla="val 45777"/>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12" name="文字方塊 11">
              <a:extLst>
                <a:ext uri="{FF2B5EF4-FFF2-40B4-BE49-F238E27FC236}">
                  <a16:creationId xmlns:a16="http://schemas.microsoft.com/office/drawing/2014/main" id="{8CF53924-1BB2-4DC6-908B-D6E6D18434D1}"/>
                </a:ext>
              </a:extLst>
            </p:cNvPr>
            <p:cNvSpPr txBox="1"/>
            <p:nvPr/>
          </p:nvSpPr>
          <p:spPr>
            <a:xfrm>
              <a:off x="8855303" y="2588956"/>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生醫與醫材</a:t>
              </a: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13" name="圖片 12">
              <a:extLst>
                <a:ext uri="{FF2B5EF4-FFF2-40B4-BE49-F238E27FC236}">
                  <a16:creationId xmlns:a16="http://schemas.microsoft.com/office/drawing/2014/main" id="{EB77BA4C-253E-4419-B00B-D401CF696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1737" y="2339098"/>
              <a:ext cx="900000" cy="900000"/>
            </a:xfrm>
            <a:prstGeom prst="rect">
              <a:avLst/>
            </a:prstGeom>
          </p:spPr>
        </p:pic>
      </p:grpSp>
      <p:grpSp>
        <p:nvGrpSpPr>
          <p:cNvPr id="14" name="群組 13">
            <a:extLst>
              <a:ext uri="{FF2B5EF4-FFF2-40B4-BE49-F238E27FC236}">
                <a16:creationId xmlns:a16="http://schemas.microsoft.com/office/drawing/2014/main" id="{DEFE2DCA-2504-46F9-8D50-89782964E020}"/>
              </a:ext>
            </a:extLst>
          </p:cNvPr>
          <p:cNvGrpSpPr/>
          <p:nvPr/>
        </p:nvGrpSpPr>
        <p:grpSpPr>
          <a:xfrm>
            <a:off x="7901737" y="3919069"/>
            <a:ext cx="3325290" cy="900000"/>
            <a:chOff x="7901737" y="3628114"/>
            <a:chExt cx="3325290" cy="900000"/>
          </a:xfrm>
        </p:grpSpPr>
        <p:sp>
          <p:nvSpPr>
            <p:cNvPr id="15" name="矩形: 圓角 5">
              <a:extLst>
                <a:ext uri="{FF2B5EF4-FFF2-40B4-BE49-F238E27FC236}">
                  <a16:creationId xmlns:a16="http://schemas.microsoft.com/office/drawing/2014/main" id="{1B837B3A-A745-4EFF-8812-F4EEE3395288}"/>
                </a:ext>
              </a:extLst>
            </p:cNvPr>
            <p:cNvSpPr/>
            <p:nvPr/>
          </p:nvSpPr>
          <p:spPr bwMode="auto">
            <a:xfrm>
              <a:off x="8351737" y="3807806"/>
              <a:ext cx="2371724" cy="549714"/>
            </a:xfrm>
            <a:prstGeom prst="roundRect">
              <a:avLst>
                <a:gd name="adj" fmla="val 45777"/>
              </a:avLst>
            </a:prstGeom>
            <a:solidFill>
              <a:srgbClr val="008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16" name="文字方塊 15">
              <a:extLst>
                <a:ext uri="{FF2B5EF4-FFF2-40B4-BE49-F238E27FC236}">
                  <a16:creationId xmlns:a16="http://schemas.microsoft.com/office/drawing/2014/main" id="{702BCAA0-F2C7-4229-8349-851B8E7DFACA}"/>
                </a:ext>
              </a:extLst>
            </p:cNvPr>
            <p:cNvSpPr txBox="1"/>
            <p:nvPr/>
          </p:nvSpPr>
          <p:spPr>
            <a:xfrm>
              <a:off x="8855303" y="3897997"/>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機械與機電系統</a:t>
              </a: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17" name="圖片 16">
              <a:extLst>
                <a:ext uri="{FF2B5EF4-FFF2-40B4-BE49-F238E27FC236}">
                  <a16:creationId xmlns:a16="http://schemas.microsoft.com/office/drawing/2014/main" id="{CCD0BF35-3D05-487B-906B-3854A27F4D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01737" y="3628114"/>
              <a:ext cx="900000" cy="900000"/>
            </a:xfrm>
            <a:prstGeom prst="rect">
              <a:avLst/>
            </a:prstGeom>
          </p:spPr>
        </p:pic>
      </p:grpSp>
      <p:grpSp>
        <p:nvGrpSpPr>
          <p:cNvPr id="18" name="群組 17">
            <a:extLst>
              <a:ext uri="{FF2B5EF4-FFF2-40B4-BE49-F238E27FC236}">
                <a16:creationId xmlns:a16="http://schemas.microsoft.com/office/drawing/2014/main" id="{443187AA-17D0-4E03-BC5D-78357A506E3C}"/>
              </a:ext>
            </a:extLst>
          </p:cNvPr>
          <p:cNvGrpSpPr/>
          <p:nvPr/>
        </p:nvGrpSpPr>
        <p:grpSpPr>
          <a:xfrm>
            <a:off x="7152602" y="5223017"/>
            <a:ext cx="3314691" cy="900000"/>
            <a:chOff x="7152602" y="4932062"/>
            <a:chExt cx="3314691" cy="900000"/>
          </a:xfrm>
        </p:grpSpPr>
        <p:sp>
          <p:nvSpPr>
            <p:cNvPr id="19" name="矩形: 圓角 5">
              <a:extLst>
                <a:ext uri="{FF2B5EF4-FFF2-40B4-BE49-F238E27FC236}">
                  <a16:creationId xmlns:a16="http://schemas.microsoft.com/office/drawing/2014/main" id="{F0887C53-48B5-4B4C-864F-A95993331DF9}"/>
                </a:ext>
              </a:extLst>
            </p:cNvPr>
            <p:cNvSpPr/>
            <p:nvPr/>
          </p:nvSpPr>
          <p:spPr bwMode="auto">
            <a:xfrm>
              <a:off x="7564412" y="5147167"/>
              <a:ext cx="2371724" cy="549714"/>
            </a:xfrm>
            <a:prstGeom prst="roundRect">
              <a:avLst>
                <a:gd name="adj" fmla="val 45777"/>
              </a:avLst>
            </a:prstGeom>
            <a:solidFill>
              <a:srgbClr val="92D050"/>
            </a:solidFill>
            <a:ln w="38100" cap="flat" cmpd="sng" algn="ctr">
              <a:solidFill>
                <a:srgbClr val="4163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effectLst/>
                <a:uLnTx/>
                <a:uFillTx/>
                <a:latin typeface="Arial" charset="0"/>
                <a:ea typeface="新細明體" pitchFamily="18" charset="-120"/>
                <a:cs typeface="+mn-cs"/>
              </a:endParaRPr>
            </a:p>
          </p:txBody>
        </p:sp>
        <p:sp>
          <p:nvSpPr>
            <p:cNvPr id="20" name="文字方塊 19">
              <a:extLst>
                <a:ext uri="{FF2B5EF4-FFF2-40B4-BE49-F238E27FC236}">
                  <a16:creationId xmlns:a16="http://schemas.microsoft.com/office/drawing/2014/main" id="{033CF889-7C8D-4399-AA61-EC8AA4BAC803}"/>
                </a:ext>
              </a:extLst>
            </p:cNvPr>
            <p:cNvSpPr txBox="1"/>
            <p:nvPr/>
          </p:nvSpPr>
          <p:spPr>
            <a:xfrm>
              <a:off x="8095569" y="5237358"/>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effectLst/>
                  <a:uLnTx/>
                  <a:uFillTx/>
                  <a:latin typeface="微軟正黑體"/>
                  <a:ea typeface="微軟正黑體"/>
                  <a:cs typeface="+mn-cs"/>
                </a:rPr>
                <a:t>綠能與環境</a:t>
              </a:r>
              <a:endParaRPr kumimoji="1" lang="zh-TW" altLang="en-US" sz="1800" b="0" i="0" u="none" strike="noStrike" kern="1200" cap="none" spc="0" normalizeH="0" baseline="0" noProof="0" dirty="0">
                <a:ln>
                  <a:noFill/>
                </a:ln>
                <a:effectLst/>
                <a:uLnTx/>
                <a:uFillTx/>
                <a:cs typeface="+mn-cs"/>
              </a:endParaRPr>
            </a:p>
          </p:txBody>
        </p:sp>
        <p:pic>
          <p:nvPicPr>
            <p:cNvPr id="21" name="圖片 20">
              <a:extLst>
                <a:ext uri="{FF2B5EF4-FFF2-40B4-BE49-F238E27FC236}">
                  <a16:creationId xmlns:a16="http://schemas.microsoft.com/office/drawing/2014/main" id="{91C32E7D-124D-4376-9D0F-02D997F91D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2602" y="4932062"/>
              <a:ext cx="900000" cy="900000"/>
            </a:xfrm>
            <a:prstGeom prst="rect">
              <a:avLst/>
            </a:prstGeom>
          </p:spPr>
        </p:pic>
      </p:grpSp>
      <p:grpSp>
        <p:nvGrpSpPr>
          <p:cNvPr id="22" name="群組 21">
            <a:extLst>
              <a:ext uri="{FF2B5EF4-FFF2-40B4-BE49-F238E27FC236}">
                <a16:creationId xmlns:a16="http://schemas.microsoft.com/office/drawing/2014/main" id="{1E467485-B96E-4E79-B634-7E241DD54A41}"/>
              </a:ext>
            </a:extLst>
          </p:cNvPr>
          <p:cNvGrpSpPr/>
          <p:nvPr/>
        </p:nvGrpSpPr>
        <p:grpSpPr>
          <a:xfrm>
            <a:off x="2033545" y="1335230"/>
            <a:ext cx="2848467" cy="900000"/>
            <a:chOff x="2033545" y="1044275"/>
            <a:chExt cx="2848467" cy="900000"/>
          </a:xfrm>
        </p:grpSpPr>
        <p:sp>
          <p:nvSpPr>
            <p:cNvPr id="23" name="矩形: 圓角 22">
              <a:extLst>
                <a:ext uri="{FF2B5EF4-FFF2-40B4-BE49-F238E27FC236}">
                  <a16:creationId xmlns:a16="http://schemas.microsoft.com/office/drawing/2014/main" id="{7B31BB72-C92E-4CFD-B912-65A3E91AB3C0}"/>
                </a:ext>
              </a:extLst>
            </p:cNvPr>
            <p:cNvSpPr/>
            <p:nvPr/>
          </p:nvSpPr>
          <p:spPr bwMode="auto">
            <a:xfrm>
              <a:off x="2033545" y="1279915"/>
              <a:ext cx="2371724" cy="549714"/>
            </a:xfrm>
            <a:prstGeom prst="roundRect">
              <a:avLst>
                <a:gd name="adj" fmla="val 45777"/>
              </a:avLst>
            </a:prstGeom>
            <a:solidFill>
              <a:srgbClr val="008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24" name="文字方塊 23">
              <a:extLst>
                <a:ext uri="{FF2B5EF4-FFF2-40B4-BE49-F238E27FC236}">
                  <a16:creationId xmlns:a16="http://schemas.microsoft.com/office/drawing/2014/main" id="{C9D488D7-C150-49A7-AA77-FA7D38DFA18E}"/>
                </a:ext>
              </a:extLst>
            </p:cNvPr>
            <p:cNvSpPr txBox="1"/>
            <p:nvPr/>
          </p:nvSpPr>
          <p:spPr>
            <a:xfrm>
              <a:off x="2157037" y="1370106"/>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產業分析與國合</a:t>
              </a:r>
            </a:p>
          </p:txBody>
        </p:sp>
        <p:pic>
          <p:nvPicPr>
            <p:cNvPr id="25" name="圖片 24">
              <a:extLst>
                <a:ext uri="{FF2B5EF4-FFF2-40B4-BE49-F238E27FC236}">
                  <a16:creationId xmlns:a16="http://schemas.microsoft.com/office/drawing/2014/main" id="{D6527CD0-0491-4FDE-A010-B9F8D2FEE7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2012" y="1044275"/>
              <a:ext cx="900000" cy="900000"/>
            </a:xfrm>
            <a:prstGeom prst="rect">
              <a:avLst/>
            </a:prstGeom>
          </p:spPr>
        </p:pic>
      </p:grpSp>
      <p:grpSp>
        <p:nvGrpSpPr>
          <p:cNvPr id="26" name="群組 25">
            <a:extLst>
              <a:ext uri="{FF2B5EF4-FFF2-40B4-BE49-F238E27FC236}">
                <a16:creationId xmlns:a16="http://schemas.microsoft.com/office/drawing/2014/main" id="{EB2D95BD-3461-43CD-9F7E-4DB62468CFCC}"/>
              </a:ext>
            </a:extLst>
          </p:cNvPr>
          <p:cNvGrpSpPr/>
          <p:nvPr/>
        </p:nvGrpSpPr>
        <p:grpSpPr>
          <a:xfrm>
            <a:off x="1211829" y="2615121"/>
            <a:ext cx="2752210" cy="900000"/>
            <a:chOff x="1211829" y="2324166"/>
            <a:chExt cx="2752210" cy="900000"/>
          </a:xfrm>
        </p:grpSpPr>
        <p:grpSp>
          <p:nvGrpSpPr>
            <p:cNvPr id="27" name="群組 26">
              <a:extLst>
                <a:ext uri="{FF2B5EF4-FFF2-40B4-BE49-F238E27FC236}">
                  <a16:creationId xmlns:a16="http://schemas.microsoft.com/office/drawing/2014/main" id="{AA91D834-2C1A-4075-A372-8C524D109CB8}"/>
                </a:ext>
              </a:extLst>
            </p:cNvPr>
            <p:cNvGrpSpPr/>
            <p:nvPr/>
          </p:nvGrpSpPr>
          <p:grpSpPr>
            <a:xfrm>
              <a:off x="1211829" y="2498765"/>
              <a:ext cx="2729351" cy="549714"/>
              <a:chOff x="1211829" y="2498765"/>
              <a:chExt cx="2729351" cy="549714"/>
            </a:xfrm>
          </p:grpSpPr>
          <p:sp>
            <p:nvSpPr>
              <p:cNvPr id="29" name="矩形: 圓角 5">
                <a:extLst>
                  <a:ext uri="{FF2B5EF4-FFF2-40B4-BE49-F238E27FC236}">
                    <a16:creationId xmlns:a16="http://schemas.microsoft.com/office/drawing/2014/main" id="{BB62DCB0-2DCD-475A-A843-5A8BCDFE74CF}"/>
                  </a:ext>
                </a:extLst>
              </p:cNvPr>
              <p:cNvSpPr/>
              <p:nvPr/>
            </p:nvSpPr>
            <p:spPr bwMode="auto">
              <a:xfrm>
                <a:off x="1211829" y="2498765"/>
                <a:ext cx="2371724" cy="549714"/>
              </a:xfrm>
              <a:prstGeom prst="roundRect">
                <a:avLst>
                  <a:gd name="adj" fmla="val 45777"/>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30" name="文字方塊 29">
                <a:extLst>
                  <a:ext uri="{FF2B5EF4-FFF2-40B4-BE49-F238E27FC236}">
                    <a16:creationId xmlns:a16="http://schemas.microsoft.com/office/drawing/2014/main" id="{DE59287A-1D4E-4171-891E-2E6BC80F7278}"/>
                  </a:ext>
                </a:extLst>
              </p:cNvPr>
              <p:cNvSpPr txBox="1"/>
              <p:nvPr/>
            </p:nvSpPr>
            <p:spPr>
              <a:xfrm>
                <a:off x="1569456" y="2588956"/>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資訊與通訊</a:t>
                </a: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pic>
          <p:nvPicPr>
            <p:cNvPr id="28" name="圖片 27">
              <a:extLst>
                <a:ext uri="{FF2B5EF4-FFF2-40B4-BE49-F238E27FC236}">
                  <a16:creationId xmlns:a16="http://schemas.microsoft.com/office/drawing/2014/main" id="{C24AFB53-526A-46C9-9F03-87E3FF99D9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64039" y="2324166"/>
              <a:ext cx="900000" cy="900000"/>
            </a:xfrm>
            <a:prstGeom prst="rect">
              <a:avLst/>
            </a:prstGeom>
          </p:spPr>
        </p:pic>
      </p:grpSp>
      <p:grpSp>
        <p:nvGrpSpPr>
          <p:cNvPr id="31" name="群組 30">
            <a:extLst>
              <a:ext uri="{FF2B5EF4-FFF2-40B4-BE49-F238E27FC236}">
                <a16:creationId xmlns:a16="http://schemas.microsoft.com/office/drawing/2014/main" id="{C1BC0EB7-9961-451C-8E3F-1B84D9C6B9CD}"/>
              </a:ext>
            </a:extLst>
          </p:cNvPr>
          <p:cNvGrpSpPr/>
          <p:nvPr/>
        </p:nvGrpSpPr>
        <p:grpSpPr>
          <a:xfrm>
            <a:off x="2033545" y="5223017"/>
            <a:ext cx="2848467" cy="900000"/>
            <a:chOff x="2033545" y="4932062"/>
            <a:chExt cx="2848467" cy="900000"/>
          </a:xfrm>
        </p:grpSpPr>
        <p:sp>
          <p:nvSpPr>
            <p:cNvPr id="32" name="矩形: 圓角 5">
              <a:extLst>
                <a:ext uri="{FF2B5EF4-FFF2-40B4-BE49-F238E27FC236}">
                  <a16:creationId xmlns:a16="http://schemas.microsoft.com/office/drawing/2014/main" id="{9AD73637-BC02-4150-AC03-BF5A6D91396E}"/>
                </a:ext>
              </a:extLst>
            </p:cNvPr>
            <p:cNvSpPr/>
            <p:nvPr/>
          </p:nvSpPr>
          <p:spPr bwMode="auto">
            <a:xfrm>
              <a:off x="2033545" y="5147167"/>
              <a:ext cx="2371724" cy="549714"/>
            </a:xfrm>
            <a:prstGeom prst="roundRect">
              <a:avLst>
                <a:gd name="adj" fmla="val 45777"/>
              </a:avLst>
            </a:prstGeom>
            <a:solidFill>
              <a:srgbClr val="00B2B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33" name="文字方塊 32">
              <a:extLst>
                <a:ext uri="{FF2B5EF4-FFF2-40B4-BE49-F238E27FC236}">
                  <a16:creationId xmlns:a16="http://schemas.microsoft.com/office/drawing/2014/main" id="{FF0E6478-60E3-4E63-A446-2ABCC9327439}"/>
                </a:ext>
              </a:extLst>
            </p:cNvPr>
            <p:cNvSpPr txBox="1"/>
            <p:nvPr/>
          </p:nvSpPr>
          <p:spPr>
            <a:xfrm>
              <a:off x="2301087" y="5247162"/>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材料與化工</a:t>
              </a: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34" name="圖片 33">
              <a:extLst>
                <a:ext uri="{FF2B5EF4-FFF2-40B4-BE49-F238E27FC236}">
                  <a16:creationId xmlns:a16="http://schemas.microsoft.com/office/drawing/2014/main" id="{511CB88F-5FB9-4C2B-A2D9-136E0520F2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2012" y="4932062"/>
              <a:ext cx="900000" cy="900000"/>
            </a:xfrm>
            <a:prstGeom prst="rect">
              <a:avLst/>
            </a:prstGeom>
          </p:spPr>
        </p:pic>
      </p:grpSp>
      <p:grpSp>
        <p:nvGrpSpPr>
          <p:cNvPr id="35" name="群組 34">
            <a:extLst>
              <a:ext uri="{FF2B5EF4-FFF2-40B4-BE49-F238E27FC236}">
                <a16:creationId xmlns:a16="http://schemas.microsoft.com/office/drawing/2014/main" id="{0FF503FE-EA90-4FFF-AFF6-CD75F9DAB784}"/>
              </a:ext>
            </a:extLst>
          </p:cNvPr>
          <p:cNvGrpSpPr/>
          <p:nvPr/>
        </p:nvGrpSpPr>
        <p:grpSpPr>
          <a:xfrm>
            <a:off x="1211829" y="3913138"/>
            <a:ext cx="2752210" cy="900000"/>
            <a:chOff x="1211829" y="3622183"/>
            <a:chExt cx="2752210" cy="900000"/>
          </a:xfrm>
        </p:grpSpPr>
        <p:sp>
          <p:nvSpPr>
            <p:cNvPr id="36" name="矩形: 圓角 5">
              <a:extLst>
                <a:ext uri="{FF2B5EF4-FFF2-40B4-BE49-F238E27FC236}">
                  <a16:creationId xmlns:a16="http://schemas.microsoft.com/office/drawing/2014/main" id="{6B05FC34-4461-4B1E-BEBF-3DC1E0D0D42F}"/>
                </a:ext>
              </a:extLst>
            </p:cNvPr>
            <p:cNvSpPr/>
            <p:nvPr/>
          </p:nvSpPr>
          <p:spPr bwMode="auto">
            <a:xfrm>
              <a:off x="1211829" y="3807806"/>
              <a:ext cx="2371724" cy="549714"/>
            </a:xfrm>
            <a:prstGeom prst="roundRect">
              <a:avLst>
                <a:gd name="adj" fmla="val 45777"/>
              </a:avLst>
            </a:prstGeom>
            <a:solidFill>
              <a:srgbClr val="0080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Arial" charset="0"/>
                <a:ea typeface="新細明體" pitchFamily="18" charset="-120"/>
                <a:cs typeface="+mn-cs"/>
              </a:endParaRPr>
            </a:p>
          </p:txBody>
        </p:sp>
        <p:sp>
          <p:nvSpPr>
            <p:cNvPr id="37" name="文字方塊 36">
              <a:extLst>
                <a:ext uri="{FF2B5EF4-FFF2-40B4-BE49-F238E27FC236}">
                  <a16:creationId xmlns:a16="http://schemas.microsoft.com/office/drawing/2014/main" id="{1157BD7A-90DF-47E5-B9C3-4716C2A1F227}"/>
                </a:ext>
              </a:extLst>
            </p:cNvPr>
            <p:cNvSpPr txBox="1"/>
            <p:nvPr/>
          </p:nvSpPr>
          <p:spPr>
            <a:xfrm>
              <a:off x="1284786" y="3897997"/>
              <a:ext cx="23717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solidFill>
                  <a:effectLst/>
                  <a:uLnTx/>
                  <a:uFillTx/>
                  <a:latin typeface="微軟正黑體"/>
                  <a:ea typeface="微軟正黑體"/>
                  <a:cs typeface="+mn-cs"/>
                </a:rPr>
                <a:t>電子與光電系統</a:t>
              </a:r>
              <a:endParaRPr kumimoji="1" lang="zh-TW" altLang="en-US"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38" name="圖片 37">
              <a:extLst>
                <a:ext uri="{FF2B5EF4-FFF2-40B4-BE49-F238E27FC236}">
                  <a16:creationId xmlns:a16="http://schemas.microsoft.com/office/drawing/2014/main" id="{4EE40524-AA32-4A9B-8995-F4E02C793F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64039" y="3622183"/>
              <a:ext cx="900000" cy="900000"/>
            </a:xfrm>
            <a:prstGeom prst="rect">
              <a:avLst/>
            </a:prstGeom>
          </p:spPr>
        </p:pic>
      </p:grpSp>
      <p:sp>
        <p:nvSpPr>
          <p:cNvPr id="39" name="標題 3">
            <a:extLst>
              <a:ext uri="{FF2B5EF4-FFF2-40B4-BE49-F238E27FC236}">
                <a16:creationId xmlns:a16="http://schemas.microsoft.com/office/drawing/2014/main" id="{AB337CBE-D785-4D9D-854F-45D6522A1F56}"/>
              </a:ext>
            </a:extLst>
          </p:cNvPr>
          <p:cNvSpPr>
            <a:spLocks noGrp="1"/>
          </p:cNvSpPr>
          <p:nvPr>
            <p:ph type="title"/>
          </p:nvPr>
        </p:nvSpPr>
        <p:spPr>
          <a:xfrm>
            <a:off x="601133" y="264920"/>
            <a:ext cx="11045923" cy="941580"/>
          </a:xfrm>
        </p:spPr>
        <p:txBody>
          <a:bodyPr/>
          <a:lstStyle/>
          <a:p>
            <a:pPr algn="ctr"/>
            <a:r>
              <a:rPr lang="zh-TW" altLang="en-US" b="1" dirty="0"/>
              <a:t>工研院技術領域</a:t>
            </a:r>
          </a:p>
        </p:txBody>
      </p:sp>
      <p:sp>
        <p:nvSpPr>
          <p:cNvPr id="40" name="投影片編號版面配置區 4">
            <a:extLst>
              <a:ext uri="{FF2B5EF4-FFF2-40B4-BE49-F238E27FC236}">
                <a16:creationId xmlns:a16="http://schemas.microsoft.com/office/drawing/2014/main" id="{A8BD7D81-C449-4FED-8AEC-DAF87426292D}"/>
              </a:ext>
            </a:extLst>
          </p:cNvPr>
          <p:cNvSpPr txBox="1">
            <a:spLocks/>
          </p:cNvSpPr>
          <p:nvPr/>
        </p:nvSpPr>
        <p:spPr>
          <a:xfrm>
            <a:off x="11614808" y="6619875"/>
            <a:ext cx="5715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rPr>
              <a:pPr algn="r">
                <a:defRPr/>
              </a:pPr>
              <a:t>2</a:t>
            </a:fld>
            <a:endParaRPr lang="en-US" altLang="zh-TW" sz="1200">
              <a:solidFill>
                <a:schemeClr val="bg1"/>
              </a:solidFill>
            </a:endParaRPr>
          </a:p>
        </p:txBody>
      </p:sp>
    </p:spTree>
    <p:extLst>
      <p:ext uri="{BB962C8B-B14F-4D97-AF65-F5344CB8AC3E}">
        <p14:creationId xmlns:p14="http://schemas.microsoft.com/office/powerpoint/2010/main" val="346615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a:extLst>
              <a:ext uri="{FF2B5EF4-FFF2-40B4-BE49-F238E27FC236}">
                <a16:creationId xmlns:a16="http://schemas.microsoft.com/office/drawing/2014/main" id="{5AB6FF7F-FDE8-D866-502B-83942809BF74}"/>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p:cNvSpPr>
            <a:spLocks noGrp="1"/>
          </p:cNvSpPr>
          <p:nvPr>
            <p:ph type="sldNum" sz="quarter" idx="10"/>
          </p:nvPr>
        </p:nvSpPr>
        <p:spPr/>
        <p:txBody>
          <a:bodyPr/>
          <a:lstStyle/>
          <a:p>
            <a:pPr>
              <a:defRPr/>
            </a:pPr>
            <a:fld id="{1A71FFAD-F905-4792-971B-681FA4F61CA8}" type="slidenum">
              <a:rPr lang="en-US" altLang="zh-TW" smtClean="0"/>
              <a:pPr>
                <a:defRPr/>
              </a:pPr>
              <a:t>3</a:t>
            </a:fld>
            <a:endParaRPr lang="en-US" altLang="zh-TW"/>
          </a:p>
        </p:txBody>
      </p:sp>
      <p:sp>
        <p:nvSpPr>
          <p:cNvPr id="7" name="文字方塊 6">
            <a:extLst>
              <a:ext uri="{FF2B5EF4-FFF2-40B4-BE49-F238E27FC236}">
                <a16:creationId xmlns:a16="http://schemas.microsoft.com/office/drawing/2014/main" id="{90DA8E2D-1B8E-4BBF-8E05-2869B4CE9EB4}"/>
              </a:ext>
            </a:extLst>
          </p:cNvPr>
          <p:cNvSpPr txBox="1"/>
          <p:nvPr/>
        </p:nvSpPr>
        <p:spPr>
          <a:xfrm>
            <a:off x="9403552" y="1113009"/>
            <a:ext cx="2903064" cy="622010"/>
          </a:xfrm>
          <a:prstGeom prst="rect">
            <a:avLst/>
          </a:prstGeom>
          <a:noFill/>
        </p:spPr>
        <p:txBody>
          <a:bodyPr wrap="square" rtlCol="0" anchor="ctr">
            <a:noAutofit/>
          </a:bodyPr>
          <a:lstStyle/>
          <a:p>
            <a:pPr lvl="0" algn="ctr" eaLnBrk="1" fontAlgn="auto" hangingPunct="1">
              <a:lnSpc>
                <a:spcPts val="2600"/>
              </a:lnSpc>
              <a:spcBef>
                <a:spcPts val="0"/>
              </a:spcBef>
              <a:spcAft>
                <a:spcPts val="0"/>
              </a:spcAft>
              <a:defRPr/>
            </a:pPr>
            <a:r>
              <a:rPr kumimoji="0" lang="zh-TW" altLang="en-US" sz="2400" b="1" kern="0" dirty="0">
                <a:solidFill>
                  <a:schemeClr val="accent6">
                    <a:lumMod val="60000"/>
                    <a:lumOff val="40000"/>
                  </a:schemeClr>
                </a:solidFill>
                <a:latin typeface="Arial"/>
                <a:ea typeface="微軟正黑體"/>
              </a:rPr>
              <a:t>最適節能與效率</a:t>
            </a:r>
          </a:p>
        </p:txBody>
      </p:sp>
      <p:sp>
        <p:nvSpPr>
          <p:cNvPr id="13" name="文字方塊 12">
            <a:extLst>
              <a:ext uri="{FF2B5EF4-FFF2-40B4-BE49-F238E27FC236}">
                <a16:creationId xmlns:a16="http://schemas.microsoft.com/office/drawing/2014/main" id="{2BD78E0F-3D2D-47B8-811A-D42FFDF7E5DE}"/>
              </a:ext>
            </a:extLst>
          </p:cNvPr>
          <p:cNvSpPr txBox="1"/>
          <p:nvPr/>
        </p:nvSpPr>
        <p:spPr>
          <a:xfrm>
            <a:off x="182960" y="1110181"/>
            <a:ext cx="3366452" cy="596425"/>
          </a:xfrm>
          <a:prstGeom prst="rect">
            <a:avLst/>
          </a:prstGeom>
          <a:noFill/>
        </p:spPr>
        <p:txBody>
          <a:bodyPr wrap="square" rtlCol="0" anchor="ctr">
            <a:noAutofit/>
          </a:bodyPr>
          <a:lstStyle/>
          <a:p>
            <a:pPr lvl="0" algn="ctr" eaLnBrk="1" fontAlgn="auto" hangingPunct="1">
              <a:lnSpc>
                <a:spcPts val="2600"/>
              </a:lnSpc>
              <a:spcBef>
                <a:spcPts val="0"/>
              </a:spcBef>
              <a:spcAft>
                <a:spcPts val="0"/>
              </a:spcAft>
              <a:defRPr/>
            </a:pPr>
            <a:r>
              <a:rPr kumimoji="0" lang="zh-TW" altLang="en-US" sz="2400" b="1" kern="0" dirty="0">
                <a:solidFill>
                  <a:srgbClr val="339966"/>
                </a:solidFill>
                <a:latin typeface="Arial"/>
                <a:ea typeface="微軟正黑體"/>
              </a:rPr>
              <a:t>再生能源與零碳能源</a:t>
            </a:r>
          </a:p>
        </p:txBody>
      </p:sp>
      <p:sp>
        <p:nvSpPr>
          <p:cNvPr id="29" name="文字方塊 28">
            <a:extLst>
              <a:ext uri="{FF2B5EF4-FFF2-40B4-BE49-F238E27FC236}">
                <a16:creationId xmlns:a16="http://schemas.microsoft.com/office/drawing/2014/main" id="{C2B8A8B8-64E1-4745-BD35-7D59B7259C70}"/>
              </a:ext>
            </a:extLst>
          </p:cNvPr>
          <p:cNvSpPr txBox="1"/>
          <p:nvPr/>
        </p:nvSpPr>
        <p:spPr>
          <a:xfrm>
            <a:off x="188748" y="4133994"/>
            <a:ext cx="3307613" cy="516780"/>
          </a:xfrm>
          <a:prstGeom prst="rect">
            <a:avLst/>
          </a:prstGeom>
          <a:noFill/>
        </p:spPr>
        <p:txBody>
          <a:bodyPr wrap="square" rtlCol="0" anchor="ctr">
            <a:noAutofit/>
          </a:bodyPr>
          <a:lstStyle/>
          <a:p>
            <a:pPr lvl="0" algn="ctr" eaLnBrk="1" fontAlgn="auto" hangingPunct="1">
              <a:lnSpc>
                <a:spcPts val="2600"/>
              </a:lnSpc>
              <a:spcBef>
                <a:spcPts val="0"/>
              </a:spcBef>
              <a:spcAft>
                <a:spcPts val="0"/>
              </a:spcAft>
              <a:defRPr/>
            </a:pPr>
            <a:r>
              <a:rPr kumimoji="0" lang="zh-TW" altLang="en-US" sz="2400" b="1" kern="0" dirty="0">
                <a:solidFill>
                  <a:srgbClr val="FF6600"/>
                </a:solidFill>
                <a:latin typeface="Arial"/>
                <a:ea typeface="微軟正黑體"/>
              </a:rPr>
              <a:t>智慧電網與電力電子</a:t>
            </a:r>
          </a:p>
        </p:txBody>
      </p:sp>
      <p:grpSp>
        <p:nvGrpSpPr>
          <p:cNvPr id="5" name="群組 4">
            <a:extLst>
              <a:ext uri="{FF2B5EF4-FFF2-40B4-BE49-F238E27FC236}">
                <a16:creationId xmlns:a16="http://schemas.microsoft.com/office/drawing/2014/main" id="{55DE650A-C693-4C0A-B7C7-89F49C28D6D2}"/>
              </a:ext>
            </a:extLst>
          </p:cNvPr>
          <p:cNvGrpSpPr>
            <a:grpSpLocks noChangeAspect="1"/>
          </p:cNvGrpSpPr>
          <p:nvPr/>
        </p:nvGrpSpPr>
        <p:grpSpPr>
          <a:xfrm>
            <a:off x="2817115" y="1595833"/>
            <a:ext cx="1713202" cy="1713202"/>
            <a:chOff x="3899886" y="1456351"/>
            <a:chExt cx="2160000" cy="2160000"/>
          </a:xfrm>
        </p:grpSpPr>
        <p:grpSp>
          <p:nvGrpSpPr>
            <p:cNvPr id="14" name="群組 13">
              <a:extLst>
                <a:ext uri="{FF2B5EF4-FFF2-40B4-BE49-F238E27FC236}">
                  <a16:creationId xmlns:a16="http://schemas.microsoft.com/office/drawing/2014/main" id="{F0C0D34C-A053-4557-8BDD-09991C951E58}"/>
                </a:ext>
              </a:extLst>
            </p:cNvPr>
            <p:cNvGrpSpPr/>
            <p:nvPr/>
          </p:nvGrpSpPr>
          <p:grpSpPr>
            <a:xfrm>
              <a:off x="3899886" y="1456351"/>
              <a:ext cx="2160000" cy="2160000"/>
              <a:chOff x="725715" y="1998418"/>
              <a:chExt cx="1430582" cy="1430582"/>
            </a:xfrm>
          </p:grpSpPr>
          <p:sp>
            <p:nvSpPr>
              <p:cNvPr id="15" name="橢圓 14">
                <a:extLst>
                  <a:ext uri="{FF2B5EF4-FFF2-40B4-BE49-F238E27FC236}">
                    <a16:creationId xmlns:a16="http://schemas.microsoft.com/office/drawing/2014/main" id="{DDCE91EE-68CD-4E0A-882D-6649DAC57012}"/>
                  </a:ext>
                </a:extLst>
              </p:cNvPr>
              <p:cNvSpPr/>
              <p:nvPr/>
            </p:nvSpPr>
            <p:spPr>
              <a:xfrm>
                <a:off x="810926" y="2090281"/>
                <a:ext cx="1260161" cy="1260161"/>
              </a:xfrm>
              <a:prstGeom prst="ellipse">
                <a:avLst/>
              </a:prstGeom>
              <a:solidFill>
                <a:srgbClr val="6BCBC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sp>
            <p:nvSpPr>
              <p:cNvPr id="16" name="橢圓 15">
                <a:extLst>
                  <a:ext uri="{FF2B5EF4-FFF2-40B4-BE49-F238E27FC236}">
                    <a16:creationId xmlns:a16="http://schemas.microsoft.com/office/drawing/2014/main" id="{3CE55845-4EAB-47D5-859E-EBBACDCAF392}"/>
                  </a:ext>
                </a:extLst>
              </p:cNvPr>
              <p:cNvSpPr/>
              <p:nvPr/>
            </p:nvSpPr>
            <p:spPr>
              <a:xfrm>
                <a:off x="725715" y="1998418"/>
                <a:ext cx="1430582" cy="1430582"/>
              </a:xfrm>
              <a:prstGeom prst="ellipse">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grpSp>
        <p:pic>
          <p:nvPicPr>
            <p:cNvPr id="37" name="圖片 36">
              <a:extLst>
                <a:ext uri="{FF2B5EF4-FFF2-40B4-BE49-F238E27FC236}">
                  <a16:creationId xmlns:a16="http://schemas.microsoft.com/office/drawing/2014/main" id="{42FF6B6A-F10F-4438-9976-D0DA61E42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3505" y="1671060"/>
              <a:ext cx="1762139" cy="1762125"/>
            </a:xfrm>
            <a:prstGeom prst="flowChartConnector">
              <a:avLst/>
            </a:prstGeom>
          </p:spPr>
        </p:pic>
      </p:grpSp>
      <p:grpSp>
        <p:nvGrpSpPr>
          <p:cNvPr id="6" name="群組 5">
            <a:extLst>
              <a:ext uri="{FF2B5EF4-FFF2-40B4-BE49-F238E27FC236}">
                <a16:creationId xmlns:a16="http://schemas.microsoft.com/office/drawing/2014/main" id="{7C59C965-FF37-466D-A451-1AA2C04197B4}"/>
              </a:ext>
            </a:extLst>
          </p:cNvPr>
          <p:cNvGrpSpPr>
            <a:grpSpLocks noChangeAspect="1"/>
          </p:cNvGrpSpPr>
          <p:nvPr/>
        </p:nvGrpSpPr>
        <p:grpSpPr>
          <a:xfrm>
            <a:off x="8007596" y="1598722"/>
            <a:ext cx="1713600" cy="1713600"/>
            <a:chOff x="6116337" y="1456351"/>
            <a:chExt cx="2160000" cy="2160000"/>
          </a:xfrm>
        </p:grpSpPr>
        <p:grpSp>
          <p:nvGrpSpPr>
            <p:cNvPr id="8" name="群組 7">
              <a:extLst>
                <a:ext uri="{FF2B5EF4-FFF2-40B4-BE49-F238E27FC236}">
                  <a16:creationId xmlns:a16="http://schemas.microsoft.com/office/drawing/2014/main" id="{DF947488-0FD5-455E-85CA-B40C5F9F80FC}"/>
                </a:ext>
              </a:extLst>
            </p:cNvPr>
            <p:cNvGrpSpPr/>
            <p:nvPr/>
          </p:nvGrpSpPr>
          <p:grpSpPr>
            <a:xfrm>
              <a:off x="6116337" y="1456351"/>
              <a:ext cx="2160000" cy="2160000"/>
              <a:chOff x="2807494" y="1998418"/>
              <a:chExt cx="1430582" cy="1430582"/>
            </a:xfrm>
          </p:grpSpPr>
          <p:sp>
            <p:nvSpPr>
              <p:cNvPr id="9" name="橢圓 8">
                <a:extLst>
                  <a:ext uri="{FF2B5EF4-FFF2-40B4-BE49-F238E27FC236}">
                    <a16:creationId xmlns:a16="http://schemas.microsoft.com/office/drawing/2014/main" id="{CD58C737-9EE0-4EEC-8147-5D65F495B72A}"/>
                  </a:ext>
                </a:extLst>
              </p:cNvPr>
              <p:cNvSpPr/>
              <p:nvPr/>
            </p:nvSpPr>
            <p:spPr>
              <a:xfrm>
                <a:off x="2892704" y="2090281"/>
                <a:ext cx="1260161" cy="1260161"/>
              </a:xfrm>
              <a:prstGeom prst="ellipse">
                <a:avLst/>
              </a:prstGeom>
              <a:solidFill>
                <a:srgbClr val="F5C63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sp>
            <p:nvSpPr>
              <p:cNvPr id="10" name="Freeform 11">
                <a:extLst>
                  <a:ext uri="{FF2B5EF4-FFF2-40B4-BE49-F238E27FC236}">
                    <a16:creationId xmlns:a16="http://schemas.microsoft.com/office/drawing/2014/main" id="{398004B7-E391-4385-AF45-2A0EF4BDA9FD}"/>
                  </a:ext>
                </a:extLst>
              </p:cNvPr>
              <p:cNvSpPr>
                <a:spLocks noEditPoints="1"/>
              </p:cNvSpPr>
              <p:nvPr/>
            </p:nvSpPr>
            <p:spPr bwMode="auto">
              <a:xfrm>
                <a:off x="3153506" y="2398774"/>
                <a:ext cx="738556" cy="676762"/>
              </a:xfrm>
              <a:custGeom>
                <a:avLst/>
                <a:gdLst>
                  <a:gd name="T0" fmla="*/ 13507 w 14622"/>
                  <a:gd name="T1" fmla="*/ 1620 h 13433"/>
                  <a:gd name="T2" fmla="*/ 11692 w 14622"/>
                  <a:gd name="T3" fmla="*/ 165 h 13433"/>
                  <a:gd name="T4" fmla="*/ 7327 w 14622"/>
                  <a:gd name="T5" fmla="*/ 355 h 13433"/>
                  <a:gd name="T6" fmla="*/ 6705 w 14622"/>
                  <a:gd name="T7" fmla="*/ 741 h 13433"/>
                  <a:gd name="T8" fmla="*/ 5877 w 14622"/>
                  <a:gd name="T9" fmla="*/ 1222 h 13433"/>
                  <a:gd name="T10" fmla="*/ 4638 w 14622"/>
                  <a:gd name="T11" fmla="*/ 1239 h 13433"/>
                  <a:gd name="T12" fmla="*/ 4638 w 14622"/>
                  <a:gd name="T13" fmla="*/ 859 h 13433"/>
                  <a:gd name="T14" fmla="*/ 0 w 14622"/>
                  <a:gd name="T15" fmla="*/ 859 h 13433"/>
                  <a:gd name="T16" fmla="*/ 0 w 14622"/>
                  <a:gd name="T17" fmla="*/ 7743 h 13433"/>
                  <a:gd name="T18" fmla="*/ 4637 w 14622"/>
                  <a:gd name="T19" fmla="*/ 7743 h 13433"/>
                  <a:gd name="T20" fmla="*/ 4637 w 14622"/>
                  <a:gd name="T21" fmla="*/ 7663 h 13433"/>
                  <a:gd name="T22" fmla="*/ 6433 w 14622"/>
                  <a:gd name="T23" fmla="*/ 9134 h 13433"/>
                  <a:gd name="T24" fmla="*/ 7688 w 14622"/>
                  <a:gd name="T25" fmla="*/ 11905 h 13433"/>
                  <a:gd name="T26" fmla="*/ 8599 w 14622"/>
                  <a:gd name="T27" fmla="*/ 13315 h 13433"/>
                  <a:gd name="T28" fmla="*/ 10584 w 14622"/>
                  <a:gd name="T29" fmla="*/ 11763 h 13433"/>
                  <a:gd name="T30" fmla="*/ 10653 w 14622"/>
                  <a:gd name="T31" fmla="*/ 10968 h 13433"/>
                  <a:gd name="T32" fmla="*/ 10151 w 14622"/>
                  <a:gd name="T33" fmla="*/ 8716 h 13433"/>
                  <a:gd name="T34" fmla="*/ 11556 w 14622"/>
                  <a:gd name="T35" fmla="*/ 8716 h 13433"/>
                  <a:gd name="T36" fmla="*/ 13965 w 14622"/>
                  <a:gd name="T37" fmla="*/ 7143 h 13433"/>
                  <a:gd name="T38" fmla="*/ 13507 w 14622"/>
                  <a:gd name="T39" fmla="*/ 1620 h 13433"/>
                  <a:gd name="T40" fmla="*/ 13125 w 14622"/>
                  <a:gd name="T41" fmla="*/ 6797 h 13433"/>
                  <a:gd name="T42" fmla="*/ 11557 w 14622"/>
                  <a:gd name="T43" fmla="*/ 7807 h 13433"/>
                  <a:gd name="T44" fmla="*/ 8569 w 14622"/>
                  <a:gd name="T45" fmla="*/ 7807 h 13433"/>
                  <a:gd name="T46" fmla="*/ 9033 w 14622"/>
                  <a:gd name="T47" fmla="*/ 8512 h 13433"/>
                  <a:gd name="T48" fmla="*/ 9743 w 14622"/>
                  <a:gd name="T49" fmla="*/ 10975 h 13433"/>
                  <a:gd name="T50" fmla="*/ 9690 w 14622"/>
                  <a:gd name="T51" fmla="*/ 11611 h 13433"/>
                  <a:gd name="T52" fmla="*/ 8878 w 14622"/>
                  <a:gd name="T53" fmla="*/ 12419 h 13433"/>
                  <a:gd name="T54" fmla="*/ 8547 w 14622"/>
                  <a:gd name="T55" fmla="*/ 11597 h 13433"/>
                  <a:gd name="T56" fmla="*/ 7199 w 14622"/>
                  <a:gd name="T57" fmla="*/ 8636 h 13433"/>
                  <a:gd name="T58" fmla="*/ 4638 w 14622"/>
                  <a:gd name="T59" fmla="*/ 6677 h 13433"/>
                  <a:gd name="T60" fmla="*/ 4638 w 14622"/>
                  <a:gd name="T61" fmla="*/ 2143 h 13433"/>
                  <a:gd name="T62" fmla="*/ 6164 w 14622"/>
                  <a:gd name="T63" fmla="*/ 2085 h 13433"/>
                  <a:gd name="T64" fmla="*/ 7209 w 14622"/>
                  <a:gd name="T65" fmla="*/ 1500 h 13433"/>
                  <a:gd name="T66" fmla="*/ 7756 w 14622"/>
                  <a:gd name="T67" fmla="*/ 1156 h 13433"/>
                  <a:gd name="T68" fmla="*/ 11561 w 14622"/>
                  <a:gd name="T69" fmla="*/ 1067 h 13433"/>
                  <a:gd name="T70" fmla="*/ 12635 w 14622"/>
                  <a:gd name="T71" fmla="*/ 1870 h 13433"/>
                  <a:gd name="T72" fmla="*/ 13125 w 14622"/>
                  <a:gd name="T73" fmla="*/ 6797 h 1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22" h="13433">
                    <a:moveTo>
                      <a:pt x="13507" y="1620"/>
                    </a:moveTo>
                    <a:cubicBezTo>
                      <a:pt x="13493" y="1569"/>
                      <a:pt x="13142" y="379"/>
                      <a:pt x="11692" y="165"/>
                    </a:cubicBezTo>
                    <a:cubicBezTo>
                      <a:pt x="10563" y="0"/>
                      <a:pt x="7927" y="30"/>
                      <a:pt x="7327" y="355"/>
                    </a:cubicBezTo>
                    <a:lnTo>
                      <a:pt x="6705" y="741"/>
                    </a:lnTo>
                    <a:cubicBezTo>
                      <a:pt x="6705" y="741"/>
                      <a:pt x="5878" y="1222"/>
                      <a:pt x="5877" y="1222"/>
                    </a:cubicBezTo>
                    <a:cubicBezTo>
                      <a:pt x="5783" y="1253"/>
                      <a:pt x="5367" y="1275"/>
                      <a:pt x="4638" y="1239"/>
                    </a:cubicBezTo>
                    <a:lnTo>
                      <a:pt x="4638" y="859"/>
                    </a:lnTo>
                    <a:lnTo>
                      <a:pt x="0" y="859"/>
                    </a:lnTo>
                    <a:lnTo>
                      <a:pt x="0" y="7743"/>
                    </a:lnTo>
                    <a:lnTo>
                      <a:pt x="4637" y="7743"/>
                    </a:lnTo>
                    <a:lnTo>
                      <a:pt x="4637" y="7663"/>
                    </a:lnTo>
                    <a:cubicBezTo>
                      <a:pt x="5264" y="7977"/>
                      <a:pt x="6015" y="8487"/>
                      <a:pt x="6433" y="9134"/>
                    </a:cubicBezTo>
                    <a:cubicBezTo>
                      <a:pt x="7008" y="10013"/>
                      <a:pt x="7403" y="11107"/>
                      <a:pt x="7688" y="11905"/>
                    </a:cubicBezTo>
                    <a:cubicBezTo>
                      <a:pt x="8035" y="12870"/>
                      <a:pt x="8180" y="13269"/>
                      <a:pt x="8599" y="13315"/>
                    </a:cubicBezTo>
                    <a:cubicBezTo>
                      <a:pt x="9656" y="13433"/>
                      <a:pt x="10399" y="12853"/>
                      <a:pt x="10584" y="11763"/>
                    </a:cubicBezTo>
                    <a:cubicBezTo>
                      <a:pt x="10632" y="11491"/>
                      <a:pt x="10653" y="11225"/>
                      <a:pt x="10653" y="10968"/>
                    </a:cubicBezTo>
                    <a:cubicBezTo>
                      <a:pt x="10653" y="10030"/>
                      <a:pt x="10388" y="9253"/>
                      <a:pt x="10151" y="8716"/>
                    </a:cubicBezTo>
                    <a:lnTo>
                      <a:pt x="11556" y="8716"/>
                    </a:lnTo>
                    <a:cubicBezTo>
                      <a:pt x="12726" y="8716"/>
                      <a:pt x="13537" y="8186"/>
                      <a:pt x="13965" y="7143"/>
                    </a:cubicBezTo>
                    <a:cubicBezTo>
                      <a:pt x="14622" y="5555"/>
                      <a:pt x="13625" y="2014"/>
                      <a:pt x="13507" y="1620"/>
                    </a:cubicBezTo>
                    <a:close/>
                    <a:moveTo>
                      <a:pt x="13125" y="6797"/>
                    </a:moveTo>
                    <a:cubicBezTo>
                      <a:pt x="12839" y="7495"/>
                      <a:pt x="12353" y="7807"/>
                      <a:pt x="11557" y="7807"/>
                    </a:cubicBezTo>
                    <a:lnTo>
                      <a:pt x="8569" y="7807"/>
                    </a:lnTo>
                    <a:lnTo>
                      <a:pt x="9033" y="8512"/>
                    </a:lnTo>
                    <a:cubicBezTo>
                      <a:pt x="9040" y="8524"/>
                      <a:pt x="9743" y="9610"/>
                      <a:pt x="9743" y="10975"/>
                    </a:cubicBezTo>
                    <a:cubicBezTo>
                      <a:pt x="9743" y="11181"/>
                      <a:pt x="9726" y="11394"/>
                      <a:pt x="9690" y="11611"/>
                    </a:cubicBezTo>
                    <a:cubicBezTo>
                      <a:pt x="9595" y="12161"/>
                      <a:pt x="9340" y="12415"/>
                      <a:pt x="8878" y="12419"/>
                    </a:cubicBezTo>
                    <a:cubicBezTo>
                      <a:pt x="8816" y="12262"/>
                      <a:pt x="8547" y="11597"/>
                      <a:pt x="8547" y="11597"/>
                    </a:cubicBezTo>
                    <a:cubicBezTo>
                      <a:pt x="8246" y="10756"/>
                      <a:pt x="7830" y="9604"/>
                      <a:pt x="7199" y="8636"/>
                    </a:cubicBezTo>
                    <a:cubicBezTo>
                      <a:pt x="6541" y="7628"/>
                      <a:pt x="5382" y="6979"/>
                      <a:pt x="4638" y="6677"/>
                    </a:cubicBezTo>
                    <a:lnTo>
                      <a:pt x="4638" y="2143"/>
                    </a:lnTo>
                    <a:cubicBezTo>
                      <a:pt x="5377" y="2177"/>
                      <a:pt x="5922" y="2166"/>
                      <a:pt x="6164" y="2085"/>
                    </a:cubicBezTo>
                    <a:lnTo>
                      <a:pt x="7209" y="1500"/>
                    </a:lnTo>
                    <a:cubicBezTo>
                      <a:pt x="7209" y="1500"/>
                      <a:pt x="7760" y="1154"/>
                      <a:pt x="7756" y="1156"/>
                    </a:cubicBezTo>
                    <a:cubicBezTo>
                      <a:pt x="8091" y="996"/>
                      <a:pt x="10344" y="888"/>
                      <a:pt x="11561" y="1067"/>
                    </a:cubicBezTo>
                    <a:cubicBezTo>
                      <a:pt x="12413" y="1191"/>
                      <a:pt x="12627" y="1843"/>
                      <a:pt x="12635" y="1870"/>
                    </a:cubicBezTo>
                    <a:cubicBezTo>
                      <a:pt x="12922" y="2868"/>
                      <a:pt x="13578" y="5700"/>
                      <a:pt x="13125" y="6797"/>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a:ea typeface="微軟正黑體"/>
                  <a:cs typeface="+mn-cs"/>
                </a:endParaRPr>
              </a:p>
            </p:txBody>
          </p:sp>
          <p:sp>
            <p:nvSpPr>
              <p:cNvPr id="11" name="橢圓 10">
                <a:extLst>
                  <a:ext uri="{FF2B5EF4-FFF2-40B4-BE49-F238E27FC236}">
                    <a16:creationId xmlns:a16="http://schemas.microsoft.com/office/drawing/2014/main" id="{EFEBC48C-925A-4497-AF2D-EB3F3D46A540}"/>
                  </a:ext>
                </a:extLst>
              </p:cNvPr>
              <p:cNvSpPr/>
              <p:nvPr/>
            </p:nvSpPr>
            <p:spPr>
              <a:xfrm>
                <a:off x="2807494" y="1998418"/>
                <a:ext cx="1430582" cy="1430582"/>
              </a:xfrm>
              <a:prstGeom prst="ellipse">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grpSp>
        <p:pic>
          <p:nvPicPr>
            <p:cNvPr id="38" name="Picture 2" descr="Energy efficiency rating and eco home renovation insulation performance, low consumption ecological house, sustainable development concept with expert touching icon on screen stock photo">
              <a:extLst>
                <a:ext uri="{FF2B5EF4-FFF2-40B4-BE49-F238E27FC236}">
                  <a16:creationId xmlns:a16="http://schemas.microsoft.com/office/drawing/2014/main" id="{E6B2DA5A-88A8-4E02-894A-DD36F4A7ADB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72"/>
            <a:stretch/>
          </p:blipFill>
          <p:spPr bwMode="auto">
            <a:xfrm>
              <a:off x="6308280" y="1670862"/>
              <a:ext cx="1764000" cy="1764000"/>
            </a:xfrm>
            <a:prstGeom prst="flowChartConnector">
              <a:avLst/>
            </a:prstGeom>
            <a:noFill/>
            <a:extLst>
              <a:ext uri="{909E8E84-426E-40DD-AFC4-6F175D3DCCD1}">
                <a14:hiddenFill xmlns:a14="http://schemas.microsoft.com/office/drawing/2010/main">
                  <a:solidFill>
                    <a:srgbClr val="FFFFFF"/>
                  </a:solidFill>
                </a14:hiddenFill>
              </a:ext>
            </a:extLst>
          </p:spPr>
        </p:pic>
      </p:grpSp>
      <p:grpSp>
        <p:nvGrpSpPr>
          <p:cNvPr id="3" name="群組 2">
            <a:extLst>
              <a:ext uri="{FF2B5EF4-FFF2-40B4-BE49-F238E27FC236}">
                <a16:creationId xmlns:a16="http://schemas.microsoft.com/office/drawing/2014/main" id="{366B7465-3918-45C2-B10D-443A8EFBE1D0}"/>
              </a:ext>
            </a:extLst>
          </p:cNvPr>
          <p:cNvGrpSpPr>
            <a:grpSpLocks noChangeAspect="1"/>
          </p:cNvGrpSpPr>
          <p:nvPr/>
        </p:nvGrpSpPr>
        <p:grpSpPr>
          <a:xfrm>
            <a:off x="2816717" y="4682337"/>
            <a:ext cx="1713600" cy="1713600"/>
            <a:chOff x="3900211" y="3867256"/>
            <a:chExt cx="2160000" cy="2160000"/>
          </a:xfrm>
        </p:grpSpPr>
        <p:sp>
          <p:nvSpPr>
            <p:cNvPr id="30" name="橢圓 29">
              <a:extLst>
                <a:ext uri="{FF2B5EF4-FFF2-40B4-BE49-F238E27FC236}">
                  <a16:creationId xmlns:a16="http://schemas.microsoft.com/office/drawing/2014/main" id="{C922A13D-CE9E-4A41-887F-369DFECA4013}"/>
                </a:ext>
              </a:extLst>
            </p:cNvPr>
            <p:cNvSpPr/>
            <p:nvPr/>
          </p:nvSpPr>
          <p:spPr>
            <a:xfrm>
              <a:off x="4036313" y="4005958"/>
              <a:ext cx="1902686" cy="1902686"/>
            </a:xfrm>
            <a:prstGeom prst="ellipse">
              <a:avLst/>
            </a:prstGeom>
            <a:solidFill>
              <a:srgbClr val="FF66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grpSp>
          <p:nvGrpSpPr>
            <p:cNvPr id="31" name="群組 30">
              <a:extLst>
                <a:ext uri="{FF2B5EF4-FFF2-40B4-BE49-F238E27FC236}">
                  <a16:creationId xmlns:a16="http://schemas.microsoft.com/office/drawing/2014/main" id="{2F32B932-6EFF-4B6C-B099-D7B2A4DCE71A}"/>
                </a:ext>
              </a:extLst>
            </p:cNvPr>
            <p:cNvGrpSpPr/>
            <p:nvPr/>
          </p:nvGrpSpPr>
          <p:grpSpPr>
            <a:xfrm>
              <a:off x="4490720" y="4347360"/>
              <a:ext cx="820985" cy="1146210"/>
              <a:chOff x="4400551" y="3197225"/>
              <a:chExt cx="328611" cy="458788"/>
            </a:xfrm>
            <a:solidFill>
              <a:sysClr val="window" lastClr="FFFFFF"/>
            </a:solidFill>
          </p:grpSpPr>
          <p:sp>
            <p:nvSpPr>
              <p:cNvPr id="32" name="Freeform 16">
                <a:extLst>
                  <a:ext uri="{FF2B5EF4-FFF2-40B4-BE49-F238E27FC236}">
                    <a16:creationId xmlns:a16="http://schemas.microsoft.com/office/drawing/2014/main" id="{743F2ABE-9BAC-4902-AA63-23ED4B8710FA}"/>
                  </a:ext>
                </a:extLst>
              </p:cNvPr>
              <p:cNvSpPr>
                <a:spLocks/>
              </p:cNvSpPr>
              <p:nvPr/>
            </p:nvSpPr>
            <p:spPr bwMode="auto">
              <a:xfrm>
                <a:off x="4400551" y="3300413"/>
                <a:ext cx="211137" cy="355600"/>
              </a:xfrm>
              <a:custGeom>
                <a:avLst/>
                <a:gdLst>
                  <a:gd name="T0" fmla="*/ 672 w 799"/>
                  <a:gd name="T1" fmla="*/ 395 h 1336"/>
                  <a:gd name="T2" fmla="*/ 770 w 799"/>
                  <a:gd name="T3" fmla="*/ 355 h 1336"/>
                  <a:gd name="T4" fmla="*/ 794 w 799"/>
                  <a:gd name="T5" fmla="*/ 85 h 1336"/>
                  <a:gd name="T6" fmla="*/ 661 w 799"/>
                  <a:gd name="T7" fmla="*/ 85 h 1336"/>
                  <a:gd name="T8" fmla="*/ 653 w 799"/>
                  <a:gd name="T9" fmla="*/ 242 h 1336"/>
                  <a:gd name="T10" fmla="*/ 504 w 799"/>
                  <a:gd name="T11" fmla="*/ 155 h 1336"/>
                  <a:gd name="T12" fmla="*/ 468 w 799"/>
                  <a:gd name="T13" fmla="*/ 135 h 1336"/>
                  <a:gd name="T14" fmla="*/ 347 w 799"/>
                  <a:gd name="T15" fmla="*/ 137 h 1336"/>
                  <a:gd name="T16" fmla="*/ 345 w 799"/>
                  <a:gd name="T17" fmla="*/ 138 h 1336"/>
                  <a:gd name="T18" fmla="*/ 85 w 799"/>
                  <a:gd name="T19" fmla="*/ 169 h 1336"/>
                  <a:gd name="T20" fmla="*/ 85 w 799"/>
                  <a:gd name="T21" fmla="*/ 302 h 1336"/>
                  <a:gd name="T22" fmla="*/ 256 w 799"/>
                  <a:gd name="T23" fmla="*/ 289 h 1336"/>
                  <a:gd name="T24" fmla="*/ 131 w 799"/>
                  <a:gd name="T25" fmla="*/ 543 h 1336"/>
                  <a:gd name="T26" fmla="*/ 121 w 799"/>
                  <a:gd name="T27" fmla="*/ 592 h 1336"/>
                  <a:gd name="T28" fmla="*/ 115 w 799"/>
                  <a:gd name="T29" fmla="*/ 615 h 1336"/>
                  <a:gd name="T30" fmla="*/ 59 w 799"/>
                  <a:gd name="T31" fmla="*/ 1229 h 1336"/>
                  <a:gd name="T32" fmla="*/ 205 w 799"/>
                  <a:gd name="T33" fmla="*/ 1242 h 1336"/>
                  <a:gd name="T34" fmla="*/ 243 w 799"/>
                  <a:gd name="T35" fmla="*/ 823 h 1336"/>
                  <a:gd name="T36" fmla="*/ 272 w 799"/>
                  <a:gd name="T37" fmla="*/ 1178 h 1336"/>
                  <a:gd name="T38" fmla="*/ 418 w 799"/>
                  <a:gd name="T39" fmla="*/ 1166 h 1336"/>
                  <a:gd name="T40" fmla="*/ 369 w 799"/>
                  <a:gd name="T41" fmla="*/ 553 h 1336"/>
                  <a:gd name="T42" fmla="*/ 491 w 799"/>
                  <a:gd name="T43" fmla="*/ 312 h 1336"/>
                  <a:gd name="T44" fmla="*/ 672 w 799"/>
                  <a:gd name="T45" fmla="*/ 39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1336">
                    <a:moveTo>
                      <a:pt x="672" y="395"/>
                    </a:moveTo>
                    <a:cubicBezTo>
                      <a:pt x="706" y="413"/>
                      <a:pt x="763" y="400"/>
                      <a:pt x="770" y="355"/>
                    </a:cubicBezTo>
                    <a:cubicBezTo>
                      <a:pt x="783" y="266"/>
                      <a:pt x="799" y="176"/>
                      <a:pt x="794" y="85"/>
                    </a:cubicBezTo>
                    <a:cubicBezTo>
                      <a:pt x="790" y="0"/>
                      <a:pt x="657" y="0"/>
                      <a:pt x="661" y="85"/>
                    </a:cubicBezTo>
                    <a:cubicBezTo>
                      <a:pt x="664" y="138"/>
                      <a:pt x="659" y="190"/>
                      <a:pt x="653" y="242"/>
                    </a:cubicBezTo>
                    <a:cubicBezTo>
                      <a:pt x="598" y="220"/>
                      <a:pt x="543" y="198"/>
                      <a:pt x="504" y="155"/>
                    </a:cubicBezTo>
                    <a:cubicBezTo>
                      <a:pt x="492" y="143"/>
                      <a:pt x="480" y="137"/>
                      <a:pt x="468" y="135"/>
                    </a:cubicBezTo>
                    <a:cubicBezTo>
                      <a:pt x="433" y="114"/>
                      <a:pt x="382" y="114"/>
                      <a:pt x="347" y="137"/>
                    </a:cubicBezTo>
                    <a:cubicBezTo>
                      <a:pt x="346" y="138"/>
                      <a:pt x="345" y="137"/>
                      <a:pt x="345" y="138"/>
                    </a:cubicBezTo>
                    <a:cubicBezTo>
                      <a:pt x="259" y="158"/>
                      <a:pt x="173" y="168"/>
                      <a:pt x="85" y="169"/>
                    </a:cubicBezTo>
                    <a:cubicBezTo>
                      <a:pt x="0" y="169"/>
                      <a:pt x="0" y="302"/>
                      <a:pt x="85" y="302"/>
                    </a:cubicBezTo>
                    <a:cubicBezTo>
                      <a:pt x="143" y="301"/>
                      <a:pt x="200" y="297"/>
                      <a:pt x="256" y="289"/>
                    </a:cubicBezTo>
                    <a:cubicBezTo>
                      <a:pt x="213" y="373"/>
                      <a:pt x="170" y="457"/>
                      <a:pt x="131" y="543"/>
                    </a:cubicBezTo>
                    <a:cubicBezTo>
                      <a:pt x="123" y="560"/>
                      <a:pt x="121" y="577"/>
                      <a:pt x="121" y="592"/>
                    </a:cubicBezTo>
                    <a:cubicBezTo>
                      <a:pt x="118" y="599"/>
                      <a:pt x="116" y="606"/>
                      <a:pt x="115" y="615"/>
                    </a:cubicBezTo>
                    <a:cubicBezTo>
                      <a:pt x="96" y="820"/>
                      <a:pt x="78" y="1024"/>
                      <a:pt x="59" y="1229"/>
                    </a:cubicBezTo>
                    <a:cubicBezTo>
                      <a:pt x="51" y="1323"/>
                      <a:pt x="197" y="1336"/>
                      <a:pt x="205" y="1242"/>
                    </a:cubicBezTo>
                    <a:cubicBezTo>
                      <a:pt x="218" y="1103"/>
                      <a:pt x="231" y="963"/>
                      <a:pt x="243" y="823"/>
                    </a:cubicBezTo>
                    <a:cubicBezTo>
                      <a:pt x="253" y="941"/>
                      <a:pt x="263" y="1059"/>
                      <a:pt x="272" y="1178"/>
                    </a:cubicBezTo>
                    <a:cubicBezTo>
                      <a:pt x="280" y="1272"/>
                      <a:pt x="426" y="1260"/>
                      <a:pt x="418" y="1166"/>
                    </a:cubicBezTo>
                    <a:cubicBezTo>
                      <a:pt x="402" y="962"/>
                      <a:pt x="385" y="757"/>
                      <a:pt x="369" y="553"/>
                    </a:cubicBezTo>
                    <a:cubicBezTo>
                      <a:pt x="408" y="471"/>
                      <a:pt x="449" y="391"/>
                      <a:pt x="491" y="312"/>
                    </a:cubicBezTo>
                    <a:cubicBezTo>
                      <a:pt x="549" y="343"/>
                      <a:pt x="613" y="363"/>
                      <a:pt x="672" y="3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a:ea typeface="微軟正黑體"/>
                  <a:cs typeface="+mn-cs"/>
                </a:endParaRPr>
              </a:p>
            </p:txBody>
          </p:sp>
          <p:sp>
            <p:nvSpPr>
              <p:cNvPr id="33" name="Oval 17">
                <a:extLst>
                  <a:ext uri="{FF2B5EF4-FFF2-40B4-BE49-F238E27FC236}">
                    <a16:creationId xmlns:a16="http://schemas.microsoft.com/office/drawing/2014/main" id="{17C0BE0B-56EA-4390-996E-C0531FA69464}"/>
                  </a:ext>
                </a:extLst>
              </p:cNvPr>
              <p:cNvSpPr>
                <a:spLocks noChangeArrowheads="1"/>
              </p:cNvSpPr>
              <p:nvPr/>
            </p:nvSpPr>
            <p:spPr bwMode="auto">
              <a:xfrm>
                <a:off x="4505325" y="3255963"/>
                <a:ext cx="55562" cy="555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a:ea typeface="微軟正黑體"/>
                  <a:cs typeface="+mn-cs"/>
                </a:endParaRPr>
              </a:p>
            </p:txBody>
          </p:sp>
          <p:sp>
            <p:nvSpPr>
              <p:cNvPr id="34" name="Freeform 18">
                <a:extLst>
                  <a:ext uri="{FF2B5EF4-FFF2-40B4-BE49-F238E27FC236}">
                    <a16:creationId xmlns:a16="http://schemas.microsoft.com/office/drawing/2014/main" id="{FBD9CCF8-26E1-4DDD-BD06-C4B193622AB9}"/>
                  </a:ext>
                </a:extLst>
              </p:cNvPr>
              <p:cNvSpPr>
                <a:spLocks/>
              </p:cNvSpPr>
              <p:nvPr/>
            </p:nvSpPr>
            <p:spPr bwMode="auto">
              <a:xfrm>
                <a:off x="4540250" y="3197225"/>
                <a:ext cx="188912" cy="457200"/>
              </a:xfrm>
              <a:custGeom>
                <a:avLst/>
                <a:gdLst>
                  <a:gd name="T0" fmla="*/ 313 w 713"/>
                  <a:gd name="T1" fmla="*/ 293 h 1718"/>
                  <a:gd name="T2" fmla="*/ 713 w 713"/>
                  <a:gd name="T3" fmla="*/ 120 h 1718"/>
                  <a:gd name="T4" fmla="*/ 702 w 713"/>
                  <a:gd name="T5" fmla="*/ 99 h 1718"/>
                  <a:gd name="T6" fmla="*/ 710 w 713"/>
                  <a:gd name="T7" fmla="*/ 72 h 1718"/>
                  <a:gd name="T8" fmla="*/ 659 w 713"/>
                  <a:gd name="T9" fmla="*/ 17 h 1718"/>
                  <a:gd name="T10" fmla="*/ 650 w 713"/>
                  <a:gd name="T11" fmla="*/ 0 h 1718"/>
                  <a:gd name="T12" fmla="*/ 124 w 713"/>
                  <a:gd name="T13" fmla="*/ 275 h 1718"/>
                  <a:gd name="T14" fmla="*/ 165 w 713"/>
                  <a:gd name="T15" fmla="*/ 354 h 1718"/>
                  <a:gd name="T16" fmla="*/ 272 w 713"/>
                  <a:gd name="T17" fmla="*/ 310 h 1718"/>
                  <a:gd name="T18" fmla="*/ 271 w 713"/>
                  <a:gd name="T19" fmla="*/ 1099 h 1718"/>
                  <a:gd name="T20" fmla="*/ 0 w 713"/>
                  <a:gd name="T21" fmla="*/ 1694 h 1718"/>
                  <a:gd name="T22" fmla="*/ 30 w 713"/>
                  <a:gd name="T23" fmla="*/ 1708 h 1718"/>
                  <a:gd name="T24" fmla="*/ 271 w 713"/>
                  <a:gd name="T25" fmla="*/ 1179 h 1718"/>
                  <a:gd name="T26" fmla="*/ 270 w 713"/>
                  <a:gd name="T27" fmla="*/ 1659 h 1718"/>
                  <a:gd name="T28" fmla="*/ 219 w 713"/>
                  <a:gd name="T29" fmla="*/ 1659 h 1718"/>
                  <a:gd name="T30" fmla="*/ 219 w 713"/>
                  <a:gd name="T31" fmla="*/ 1702 h 1718"/>
                  <a:gd name="T32" fmla="*/ 362 w 713"/>
                  <a:gd name="T33" fmla="*/ 1702 h 1718"/>
                  <a:gd name="T34" fmla="*/ 362 w 713"/>
                  <a:gd name="T35" fmla="*/ 1659 h 1718"/>
                  <a:gd name="T36" fmla="*/ 311 w 713"/>
                  <a:gd name="T37" fmla="*/ 1659 h 1718"/>
                  <a:gd name="T38" fmla="*/ 311 w 713"/>
                  <a:gd name="T39" fmla="*/ 1175 h 1718"/>
                  <a:gd name="T40" fmla="*/ 532 w 713"/>
                  <a:gd name="T41" fmla="*/ 1718 h 1718"/>
                  <a:gd name="T42" fmla="*/ 563 w 713"/>
                  <a:gd name="T43" fmla="*/ 1706 h 1718"/>
                  <a:gd name="T44" fmla="*/ 312 w 713"/>
                  <a:gd name="T45" fmla="*/ 1087 h 1718"/>
                  <a:gd name="T46" fmla="*/ 313 w 713"/>
                  <a:gd name="T47" fmla="*/ 293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3" h="1718">
                    <a:moveTo>
                      <a:pt x="313" y="293"/>
                    </a:moveTo>
                    <a:lnTo>
                      <a:pt x="713" y="120"/>
                    </a:lnTo>
                    <a:lnTo>
                      <a:pt x="702" y="99"/>
                    </a:lnTo>
                    <a:cubicBezTo>
                      <a:pt x="707" y="91"/>
                      <a:pt x="710" y="82"/>
                      <a:pt x="710" y="72"/>
                    </a:cubicBezTo>
                    <a:cubicBezTo>
                      <a:pt x="710" y="43"/>
                      <a:pt x="688" y="20"/>
                      <a:pt x="659" y="17"/>
                    </a:cubicBezTo>
                    <a:lnTo>
                      <a:pt x="650" y="0"/>
                    </a:lnTo>
                    <a:lnTo>
                      <a:pt x="124" y="275"/>
                    </a:lnTo>
                    <a:lnTo>
                      <a:pt x="165" y="354"/>
                    </a:lnTo>
                    <a:lnTo>
                      <a:pt x="272" y="310"/>
                    </a:lnTo>
                    <a:lnTo>
                      <a:pt x="271" y="1099"/>
                    </a:lnTo>
                    <a:lnTo>
                      <a:pt x="0" y="1694"/>
                    </a:lnTo>
                    <a:lnTo>
                      <a:pt x="30" y="1708"/>
                    </a:lnTo>
                    <a:lnTo>
                      <a:pt x="271" y="1179"/>
                    </a:lnTo>
                    <a:lnTo>
                      <a:pt x="270" y="1659"/>
                    </a:lnTo>
                    <a:lnTo>
                      <a:pt x="219" y="1659"/>
                    </a:lnTo>
                    <a:lnTo>
                      <a:pt x="219" y="1702"/>
                    </a:lnTo>
                    <a:lnTo>
                      <a:pt x="362" y="1702"/>
                    </a:lnTo>
                    <a:lnTo>
                      <a:pt x="362" y="1659"/>
                    </a:lnTo>
                    <a:lnTo>
                      <a:pt x="311" y="1659"/>
                    </a:lnTo>
                    <a:lnTo>
                      <a:pt x="311" y="1175"/>
                    </a:lnTo>
                    <a:lnTo>
                      <a:pt x="532" y="1718"/>
                    </a:lnTo>
                    <a:lnTo>
                      <a:pt x="563" y="1706"/>
                    </a:lnTo>
                    <a:lnTo>
                      <a:pt x="312" y="1087"/>
                    </a:lnTo>
                    <a:lnTo>
                      <a:pt x="313" y="2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a:ea typeface="微軟正黑體"/>
                  <a:cs typeface="+mn-cs"/>
                </a:endParaRPr>
              </a:p>
            </p:txBody>
          </p:sp>
        </p:grpSp>
        <p:sp>
          <p:nvSpPr>
            <p:cNvPr id="35" name="橢圓 34">
              <a:extLst>
                <a:ext uri="{FF2B5EF4-FFF2-40B4-BE49-F238E27FC236}">
                  <a16:creationId xmlns:a16="http://schemas.microsoft.com/office/drawing/2014/main" id="{E437A4CD-2591-40F3-B928-BEAB8DDB3C43}"/>
                </a:ext>
              </a:extLst>
            </p:cNvPr>
            <p:cNvSpPr/>
            <p:nvPr/>
          </p:nvSpPr>
          <p:spPr>
            <a:xfrm>
              <a:off x="3900211" y="3867256"/>
              <a:ext cx="2160000" cy="2160000"/>
            </a:xfrm>
            <a:prstGeom prst="ellipse">
              <a:avLst/>
            </a:prstGeom>
            <a:noFill/>
            <a:ln w="25400" cap="flat" cmpd="sng" algn="ctr">
              <a:solidFill>
                <a:sysClr val="window" lastClr="FFFFFF">
                  <a:lumMod val="6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a:ea typeface="微軟正黑體"/>
                <a:cs typeface="+mn-cs"/>
              </a:endParaRPr>
            </a:p>
          </p:txBody>
        </p:sp>
        <p:pic>
          <p:nvPicPr>
            <p:cNvPr id="39" name="Picture 4" descr="免費 伏特, 供應, 傳輸 的 免費圖庫相片 圖庫相片">
              <a:extLst>
                <a:ext uri="{FF2B5EF4-FFF2-40B4-BE49-F238E27FC236}">
                  <a16:creationId xmlns:a16="http://schemas.microsoft.com/office/drawing/2014/main" id="{CDBC986F-6CB0-4557-8C77-8F6D6BC6F17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102721" y="4072206"/>
              <a:ext cx="1764000" cy="1764000"/>
            </a:xfrm>
            <a:prstGeom prst="flowChartConnector">
              <a:avLst/>
            </a:prstGeom>
            <a:noFill/>
            <a:extLst>
              <a:ext uri="{909E8E84-426E-40DD-AFC4-6F175D3DCCD1}">
                <a14:hiddenFill xmlns:a14="http://schemas.microsoft.com/office/drawing/2010/main">
                  <a:solidFill>
                    <a:srgbClr val="FFFFFF"/>
                  </a:solidFill>
                </a14:hiddenFill>
              </a:ext>
            </a:extLst>
          </p:spPr>
        </p:pic>
      </p:grpSp>
      <p:sp>
        <p:nvSpPr>
          <p:cNvPr id="41" name="矩形 40">
            <a:extLst>
              <a:ext uri="{FF2B5EF4-FFF2-40B4-BE49-F238E27FC236}">
                <a16:creationId xmlns:a16="http://schemas.microsoft.com/office/drawing/2014/main" id="{3B28961A-A32F-46BC-94F3-B36C419B0D6F}"/>
              </a:ext>
            </a:extLst>
          </p:cNvPr>
          <p:cNvSpPr/>
          <p:nvPr/>
        </p:nvSpPr>
        <p:spPr>
          <a:xfrm>
            <a:off x="406993" y="1641527"/>
            <a:ext cx="1510087" cy="1192634"/>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太陽光電</a:t>
            </a:r>
            <a:endParaRPr lang="en-US" altLang="zh-TW" sz="1600" dirty="0">
              <a:solidFill>
                <a:srgbClr val="000000">
                  <a:lumMod val="75000"/>
                  <a:lumOff val="25000"/>
                </a:srgbClr>
              </a:solidFill>
              <a:latin typeface="Arial"/>
              <a:ea typeface="微軟正黑體"/>
            </a:endParaRP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地熱</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風力發電</a:t>
            </a:r>
            <a:endParaRPr lang="en-US" altLang="zh-TW" sz="1600" dirty="0">
              <a:solidFill>
                <a:srgbClr val="000000">
                  <a:lumMod val="75000"/>
                  <a:lumOff val="25000"/>
                </a:srgbClr>
              </a:solidFill>
              <a:latin typeface="Arial"/>
              <a:ea typeface="微軟正黑體"/>
            </a:endParaRP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海洋能</a:t>
            </a:r>
          </a:p>
        </p:txBody>
      </p:sp>
      <p:sp>
        <p:nvSpPr>
          <p:cNvPr id="42" name="標題 3">
            <a:extLst>
              <a:ext uri="{FF2B5EF4-FFF2-40B4-BE49-F238E27FC236}">
                <a16:creationId xmlns:a16="http://schemas.microsoft.com/office/drawing/2014/main" id="{84BE9398-E94C-4B45-8A51-F18350229439}"/>
              </a:ext>
            </a:extLst>
          </p:cNvPr>
          <p:cNvSpPr txBox="1">
            <a:spLocks/>
          </p:cNvSpPr>
          <p:nvPr/>
        </p:nvSpPr>
        <p:spPr bwMode="auto">
          <a:xfrm>
            <a:off x="573038" y="245408"/>
            <a:ext cx="11045923"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zh-TW" altLang="en-US" b="1" dirty="0">
                <a:sym typeface="Arial" pitchFamily="34" charset="0"/>
              </a:rPr>
              <a:t>綠能所五大領域營運技術主軸</a:t>
            </a:r>
          </a:p>
        </p:txBody>
      </p:sp>
      <p:sp>
        <p:nvSpPr>
          <p:cNvPr id="43" name="文字方塊 42">
            <a:extLst>
              <a:ext uri="{FF2B5EF4-FFF2-40B4-BE49-F238E27FC236}">
                <a16:creationId xmlns:a16="http://schemas.microsoft.com/office/drawing/2014/main" id="{B1EF5FF5-7BED-4460-8EAE-55E4F4EF18C4}"/>
              </a:ext>
            </a:extLst>
          </p:cNvPr>
          <p:cNvSpPr txBox="1"/>
          <p:nvPr/>
        </p:nvSpPr>
        <p:spPr>
          <a:xfrm>
            <a:off x="9171130" y="4182969"/>
            <a:ext cx="2903064" cy="622010"/>
          </a:xfrm>
          <a:prstGeom prst="rect">
            <a:avLst/>
          </a:prstGeom>
          <a:noFill/>
        </p:spPr>
        <p:txBody>
          <a:bodyPr wrap="square" rtlCol="0" anchor="ctr">
            <a:noAutofit/>
          </a:bodyPr>
          <a:lstStyle/>
          <a:p>
            <a:pPr lvl="0" algn="ctr" eaLnBrk="1" fontAlgn="auto" hangingPunct="1">
              <a:lnSpc>
                <a:spcPts val="2600"/>
              </a:lnSpc>
              <a:spcBef>
                <a:spcPts val="0"/>
              </a:spcBef>
              <a:spcAft>
                <a:spcPts val="0"/>
              </a:spcAft>
              <a:defRPr/>
            </a:pPr>
            <a:r>
              <a:rPr kumimoji="0" lang="zh-TW" altLang="en-US" sz="2400" b="1" kern="0" dirty="0">
                <a:latin typeface="Arial"/>
                <a:ea typeface="微軟正黑體"/>
              </a:rPr>
              <a:t>永續環境</a:t>
            </a:r>
          </a:p>
        </p:txBody>
      </p:sp>
      <p:grpSp>
        <p:nvGrpSpPr>
          <p:cNvPr id="91" name="群組 90">
            <a:extLst>
              <a:ext uri="{FF2B5EF4-FFF2-40B4-BE49-F238E27FC236}">
                <a16:creationId xmlns:a16="http://schemas.microsoft.com/office/drawing/2014/main" id="{DBCFCB7D-599F-4584-B2C7-3D15820927D7}"/>
              </a:ext>
            </a:extLst>
          </p:cNvPr>
          <p:cNvGrpSpPr>
            <a:grpSpLocks noChangeAspect="1"/>
          </p:cNvGrpSpPr>
          <p:nvPr/>
        </p:nvGrpSpPr>
        <p:grpSpPr>
          <a:xfrm>
            <a:off x="5246208" y="3161280"/>
            <a:ext cx="2061765" cy="1656117"/>
            <a:chOff x="4757661" y="1279795"/>
            <a:chExt cx="1952625" cy="1568450"/>
          </a:xfrm>
        </p:grpSpPr>
        <p:sp>
          <p:nvSpPr>
            <p:cNvPr id="89" name="object 28">
              <a:extLst>
                <a:ext uri="{FF2B5EF4-FFF2-40B4-BE49-F238E27FC236}">
                  <a16:creationId xmlns:a16="http://schemas.microsoft.com/office/drawing/2014/main" id="{7BAA45D8-8890-4967-BDB2-943E10239FFD}"/>
                </a:ext>
              </a:extLst>
            </p:cNvPr>
            <p:cNvSpPr/>
            <p:nvPr/>
          </p:nvSpPr>
          <p:spPr>
            <a:xfrm>
              <a:off x="4757661" y="1279795"/>
              <a:ext cx="1952625" cy="1568450"/>
            </a:xfrm>
            <a:custGeom>
              <a:avLst/>
              <a:gdLst/>
              <a:ahLst/>
              <a:cxnLst/>
              <a:rect l="l" t="t" r="r" b="b"/>
              <a:pathLst>
                <a:path w="1952625" h="1568450">
                  <a:moveTo>
                    <a:pt x="1765808" y="0"/>
                  </a:moveTo>
                  <a:lnTo>
                    <a:pt x="186436" y="0"/>
                  </a:lnTo>
                  <a:lnTo>
                    <a:pt x="136863" y="6657"/>
                  </a:lnTo>
                  <a:lnTo>
                    <a:pt x="92324" y="25447"/>
                  </a:lnTo>
                  <a:lnTo>
                    <a:pt x="54594" y="54594"/>
                  </a:lnTo>
                  <a:lnTo>
                    <a:pt x="25447" y="92324"/>
                  </a:lnTo>
                  <a:lnTo>
                    <a:pt x="6657" y="136863"/>
                  </a:lnTo>
                  <a:lnTo>
                    <a:pt x="0" y="186435"/>
                  </a:lnTo>
                  <a:lnTo>
                    <a:pt x="0" y="1381759"/>
                  </a:lnTo>
                  <a:lnTo>
                    <a:pt x="6657" y="1431332"/>
                  </a:lnTo>
                  <a:lnTo>
                    <a:pt x="25447" y="1475871"/>
                  </a:lnTo>
                  <a:lnTo>
                    <a:pt x="54594" y="1513601"/>
                  </a:lnTo>
                  <a:lnTo>
                    <a:pt x="92324" y="1542748"/>
                  </a:lnTo>
                  <a:lnTo>
                    <a:pt x="136863" y="1561538"/>
                  </a:lnTo>
                  <a:lnTo>
                    <a:pt x="186436" y="1568195"/>
                  </a:lnTo>
                  <a:lnTo>
                    <a:pt x="1765808" y="1568195"/>
                  </a:lnTo>
                  <a:lnTo>
                    <a:pt x="1815380" y="1561538"/>
                  </a:lnTo>
                  <a:lnTo>
                    <a:pt x="1859919" y="1542748"/>
                  </a:lnTo>
                  <a:lnTo>
                    <a:pt x="1897649" y="1513601"/>
                  </a:lnTo>
                  <a:lnTo>
                    <a:pt x="1926796" y="1475871"/>
                  </a:lnTo>
                  <a:lnTo>
                    <a:pt x="1945586" y="1431332"/>
                  </a:lnTo>
                  <a:lnTo>
                    <a:pt x="1952243" y="1381759"/>
                  </a:lnTo>
                  <a:lnTo>
                    <a:pt x="1952243" y="186435"/>
                  </a:lnTo>
                  <a:lnTo>
                    <a:pt x="1945586" y="136863"/>
                  </a:lnTo>
                  <a:lnTo>
                    <a:pt x="1926796" y="92324"/>
                  </a:lnTo>
                  <a:lnTo>
                    <a:pt x="1897649" y="54594"/>
                  </a:lnTo>
                  <a:lnTo>
                    <a:pt x="1859919" y="25447"/>
                  </a:lnTo>
                  <a:lnTo>
                    <a:pt x="1815380" y="6657"/>
                  </a:lnTo>
                  <a:lnTo>
                    <a:pt x="1765808" y="0"/>
                  </a:lnTo>
                  <a:close/>
                </a:path>
              </a:pathLst>
            </a:custGeom>
            <a:solidFill>
              <a:srgbClr val="D9D9D9"/>
            </a:solidFill>
          </p:spPr>
          <p:txBody>
            <a:bodyPr wrap="square" lIns="0" tIns="0" rIns="0" bIns="0" rtlCol="0"/>
            <a:lstStyle/>
            <a:p>
              <a:endParaRPr>
                <a:latin typeface="Aptos" panose="020B0004020202020204" pitchFamily="34" charset="0"/>
                <a:ea typeface="+mn-ea"/>
              </a:endParaRPr>
            </a:p>
          </p:txBody>
        </p:sp>
        <p:pic>
          <p:nvPicPr>
            <p:cNvPr id="90" name="object 29">
              <a:extLst>
                <a:ext uri="{FF2B5EF4-FFF2-40B4-BE49-F238E27FC236}">
                  <a16:creationId xmlns:a16="http://schemas.microsoft.com/office/drawing/2014/main" id="{E4E24C69-F4E5-45A1-8A8F-DC8D7A89FC9F}"/>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18621" y="1337707"/>
              <a:ext cx="1830324" cy="1443227"/>
            </a:xfrm>
            <a:prstGeom prst="rect">
              <a:avLst/>
            </a:prstGeom>
          </p:spPr>
        </p:pic>
      </p:grpSp>
      <p:pic>
        <p:nvPicPr>
          <p:cNvPr id="93" name="object 3">
            <a:extLst>
              <a:ext uri="{FF2B5EF4-FFF2-40B4-BE49-F238E27FC236}">
                <a16:creationId xmlns:a16="http://schemas.microsoft.com/office/drawing/2014/main" id="{BD6799A3-F84E-42E4-B560-AB4620052807}"/>
              </a:ext>
            </a:extLst>
          </p:cNvPr>
          <p:cNvPicPr/>
          <p:nvPr/>
        </p:nvPicPr>
        <p:blipFill>
          <a:blip r:embed="rId8" cstate="screen">
            <a:extLst>
              <a:ext uri="{28A0092B-C50C-407E-A947-70E740481C1C}">
                <a14:useLocalDpi xmlns:a14="http://schemas.microsoft.com/office/drawing/2010/main"/>
              </a:ext>
            </a:extLst>
          </a:blip>
          <a:stretch>
            <a:fillRect/>
          </a:stretch>
        </p:blipFill>
        <p:spPr>
          <a:xfrm>
            <a:off x="7291199" y="2741777"/>
            <a:ext cx="668401" cy="568706"/>
          </a:xfrm>
          <a:prstGeom prst="rect">
            <a:avLst/>
          </a:prstGeom>
        </p:spPr>
      </p:pic>
      <p:pic>
        <p:nvPicPr>
          <p:cNvPr id="94" name="object 4">
            <a:extLst>
              <a:ext uri="{FF2B5EF4-FFF2-40B4-BE49-F238E27FC236}">
                <a16:creationId xmlns:a16="http://schemas.microsoft.com/office/drawing/2014/main" id="{247BBE6E-0CF7-4961-AC7E-3980BCC0E867}"/>
              </a:ext>
            </a:extLst>
          </p:cNvPr>
          <p:cNvPicPr/>
          <p:nvPr/>
        </p:nvPicPr>
        <p:blipFill>
          <a:blip r:embed="rId9" cstate="screen">
            <a:extLst>
              <a:ext uri="{28A0092B-C50C-407E-A947-70E740481C1C}">
                <a14:useLocalDpi xmlns:a14="http://schemas.microsoft.com/office/drawing/2010/main"/>
              </a:ext>
            </a:extLst>
          </a:blip>
          <a:stretch>
            <a:fillRect/>
          </a:stretch>
        </p:blipFill>
        <p:spPr>
          <a:xfrm>
            <a:off x="7291135" y="4585657"/>
            <a:ext cx="668528" cy="569087"/>
          </a:xfrm>
          <a:prstGeom prst="rect">
            <a:avLst/>
          </a:prstGeom>
        </p:spPr>
      </p:pic>
      <p:pic>
        <p:nvPicPr>
          <p:cNvPr id="95" name="object 5">
            <a:extLst>
              <a:ext uri="{FF2B5EF4-FFF2-40B4-BE49-F238E27FC236}">
                <a16:creationId xmlns:a16="http://schemas.microsoft.com/office/drawing/2014/main" id="{7B2F2019-5F5E-4838-979B-CE86205C7D33}"/>
              </a:ext>
            </a:extLst>
          </p:cNvPr>
          <p:cNvPicPr/>
          <p:nvPr/>
        </p:nvPicPr>
        <p:blipFill>
          <a:blip r:embed="rId10" cstate="screen">
            <a:extLst>
              <a:ext uri="{28A0092B-C50C-407E-A947-70E740481C1C}">
                <a14:useLocalDpi xmlns:a14="http://schemas.microsoft.com/office/drawing/2010/main"/>
              </a:ext>
            </a:extLst>
          </a:blip>
          <a:stretch>
            <a:fillRect/>
          </a:stretch>
        </p:blipFill>
        <p:spPr>
          <a:xfrm>
            <a:off x="4594644" y="4583450"/>
            <a:ext cx="668401" cy="568706"/>
          </a:xfrm>
          <a:prstGeom prst="rect">
            <a:avLst/>
          </a:prstGeom>
        </p:spPr>
      </p:pic>
      <p:pic>
        <p:nvPicPr>
          <p:cNvPr id="96" name="object 6">
            <a:extLst>
              <a:ext uri="{FF2B5EF4-FFF2-40B4-BE49-F238E27FC236}">
                <a16:creationId xmlns:a16="http://schemas.microsoft.com/office/drawing/2014/main" id="{1B58E6E3-EC3E-4505-A549-A491A056497D}"/>
              </a:ext>
            </a:extLst>
          </p:cNvPr>
          <p:cNvPicPr/>
          <p:nvPr/>
        </p:nvPicPr>
        <p:blipFill>
          <a:blip r:embed="rId11" cstate="screen">
            <a:extLst>
              <a:ext uri="{28A0092B-C50C-407E-A947-70E740481C1C}">
                <a14:useLocalDpi xmlns:a14="http://schemas.microsoft.com/office/drawing/2010/main"/>
              </a:ext>
            </a:extLst>
          </a:blip>
          <a:stretch>
            <a:fillRect/>
          </a:stretch>
        </p:blipFill>
        <p:spPr>
          <a:xfrm>
            <a:off x="4649709" y="2739990"/>
            <a:ext cx="668527" cy="568832"/>
          </a:xfrm>
          <a:prstGeom prst="rect">
            <a:avLst/>
          </a:prstGeom>
        </p:spPr>
      </p:pic>
      <p:sp>
        <p:nvSpPr>
          <p:cNvPr id="99" name="矩形 98">
            <a:extLst>
              <a:ext uri="{FF2B5EF4-FFF2-40B4-BE49-F238E27FC236}">
                <a16:creationId xmlns:a16="http://schemas.microsoft.com/office/drawing/2014/main" id="{5405A2E1-441E-4EE6-A93F-2A1EE1AFA2D5}"/>
              </a:ext>
            </a:extLst>
          </p:cNvPr>
          <p:cNvSpPr/>
          <p:nvPr/>
        </p:nvSpPr>
        <p:spPr>
          <a:xfrm>
            <a:off x="1590272" y="1641527"/>
            <a:ext cx="1510087" cy="1192634"/>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氫能</a:t>
            </a:r>
            <a:r>
              <a:rPr lang="en-US" altLang="zh-TW" sz="1600" dirty="0">
                <a:solidFill>
                  <a:srgbClr val="000000">
                    <a:lumMod val="75000"/>
                    <a:lumOff val="25000"/>
                  </a:srgbClr>
                </a:solidFill>
                <a:latin typeface="Arial"/>
                <a:ea typeface="微軟正黑體"/>
              </a:rPr>
              <a:t>/</a:t>
            </a:r>
            <a:r>
              <a:rPr lang="zh-TW" altLang="en-US" sz="1600" dirty="0">
                <a:solidFill>
                  <a:srgbClr val="000000">
                    <a:lumMod val="75000"/>
                    <a:lumOff val="25000"/>
                  </a:srgbClr>
                </a:solidFill>
                <a:latin typeface="Arial"/>
                <a:ea typeface="微軟正黑體"/>
              </a:rPr>
              <a:t>氨能 </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生質能</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電子燃料</a:t>
            </a:r>
            <a:br>
              <a:rPr lang="en-US" altLang="zh-TW" sz="1600">
                <a:solidFill>
                  <a:srgbClr val="000000">
                    <a:lumMod val="75000"/>
                    <a:lumOff val="25000"/>
                  </a:srgbClr>
                </a:solidFill>
                <a:latin typeface="Arial"/>
                <a:ea typeface="微軟正黑體"/>
              </a:rPr>
            </a:br>
            <a:r>
              <a:rPr lang="en-US" altLang="zh-TW" sz="1600">
                <a:solidFill>
                  <a:srgbClr val="000000">
                    <a:lumMod val="75000"/>
                    <a:lumOff val="25000"/>
                  </a:srgbClr>
                </a:solidFill>
                <a:latin typeface="Arial"/>
                <a:ea typeface="微軟正黑體"/>
              </a:rPr>
              <a:t>(e-fuel)</a:t>
            </a:r>
            <a:endParaRPr lang="en-US" altLang="zh-TW" sz="1600" dirty="0">
              <a:solidFill>
                <a:srgbClr val="000000">
                  <a:lumMod val="75000"/>
                  <a:lumOff val="25000"/>
                </a:srgbClr>
              </a:solidFill>
              <a:latin typeface="Arial"/>
              <a:ea typeface="微軟正黑體"/>
            </a:endParaRPr>
          </a:p>
        </p:txBody>
      </p:sp>
      <p:sp>
        <p:nvSpPr>
          <p:cNvPr id="100" name="矩形 99">
            <a:extLst>
              <a:ext uri="{FF2B5EF4-FFF2-40B4-BE49-F238E27FC236}">
                <a16:creationId xmlns:a16="http://schemas.microsoft.com/office/drawing/2014/main" id="{B452E9AF-8E8D-4DBA-9DE5-A5A95D6BBE18}"/>
              </a:ext>
            </a:extLst>
          </p:cNvPr>
          <p:cNvSpPr/>
          <p:nvPr/>
        </p:nvSpPr>
        <p:spPr>
          <a:xfrm>
            <a:off x="495555" y="4615721"/>
            <a:ext cx="1880849" cy="1477328"/>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智慧電網</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電力電子</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儲能系統</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虛擬電廠</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防爆與電力安全</a:t>
            </a:r>
          </a:p>
        </p:txBody>
      </p:sp>
      <p:sp>
        <p:nvSpPr>
          <p:cNvPr id="101" name="矩形 100">
            <a:extLst>
              <a:ext uri="{FF2B5EF4-FFF2-40B4-BE49-F238E27FC236}">
                <a16:creationId xmlns:a16="http://schemas.microsoft.com/office/drawing/2014/main" id="{6DF65993-9781-4BD9-A17B-C67010470951}"/>
              </a:ext>
            </a:extLst>
          </p:cNvPr>
          <p:cNvSpPr/>
          <p:nvPr/>
        </p:nvSpPr>
        <p:spPr>
          <a:xfrm>
            <a:off x="5580217" y="1637254"/>
            <a:ext cx="1510087" cy="1477328"/>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政策智庫</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淨零策略</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政策推動</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能源查核</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環境調適</a:t>
            </a:r>
          </a:p>
        </p:txBody>
      </p:sp>
      <p:sp>
        <p:nvSpPr>
          <p:cNvPr id="102" name="矩形 101">
            <a:extLst>
              <a:ext uri="{FF2B5EF4-FFF2-40B4-BE49-F238E27FC236}">
                <a16:creationId xmlns:a16="http://schemas.microsoft.com/office/drawing/2014/main" id="{F34F0A37-3408-4E33-A1EA-05ED16068886}"/>
              </a:ext>
            </a:extLst>
          </p:cNvPr>
          <p:cNvSpPr/>
          <p:nvPr/>
        </p:nvSpPr>
        <p:spPr>
          <a:xfrm>
            <a:off x="9767218" y="1637254"/>
            <a:ext cx="2387154" cy="1477328"/>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能源管理系統</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冷涷空調設備</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熱能應用與散熱系統</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建築節能</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工業節能</a:t>
            </a:r>
          </a:p>
        </p:txBody>
      </p:sp>
      <p:sp>
        <p:nvSpPr>
          <p:cNvPr id="103" name="矩形 102">
            <a:extLst>
              <a:ext uri="{FF2B5EF4-FFF2-40B4-BE49-F238E27FC236}">
                <a16:creationId xmlns:a16="http://schemas.microsoft.com/office/drawing/2014/main" id="{E4D55CB2-97C5-4999-AD17-A3AC8818DAED}"/>
              </a:ext>
            </a:extLst>
          </p:cNvPr>
          <p:cNvSpPr/>
          <p:nvPr/>
        </p:nvSpPr>
        <p:spPr>
          <a:xfrm>
            <a:off x="9726900" y="4701338"/>
            <a:ext cx="2581333" cy="1477328"/>
          </a:xfrm>
          <a:prstGeom prst="rect">
            <a:avLst/>
          </a:prstGeom>
        </p:spPr>
        <p:txBody>
          <a:bodyPr wrap="square">
            <a:spAutoFit/>
          </a:bodyPr>
          <a:lstStyle/>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碳捕捉、封存及再利用</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污染防治與復育</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資源循環再利用</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化災應變</a:t>
            </a:r>
          </a:p>
          <a:p>
            <a:pPr marL="174625" lvl="0" indent="-174625">
              <a:spcBef>
                <a:spcPts val="0"/>
              </a:spcBef>
              <a:spcAft>
                <a:spcPts val="300"/>
              </a:spcAft>
              <a:buFont typeface="Arial" panose="020B0604020202020204" pitchFamily="34" charset="0"/>
              <a:buChar char="•"/>
              <a:defRPr/>
            </a:pPr>
            <a:r>
              <a:rPr lang="zh-TW" altLang="en-US" sz="1600" dirty="0">
                <a:solidFill>
                  <a:srgbClr val="000000">
                    <a:lumMod val="75000"/>
                    <a:lumOff val="25000"/>
                  </a:srgbClr>
                </a:solidFill>
                <a:latin typeface="Arial"/>
                <a:ea typeface="微軟正黑體"/>
              </a:rPr>
              <a:t>核廢處理</a:t>
            </a:r>
          </a:p>
        </p:txBody>
      </p:sp>
      <p:sp>
        <p:nvSpPr>
          <p:cNvPr id="104" name="文字方塊 103">
            <a:extLst>
              <a:ext uri="{FF2B5EF4-FFF2-40B4-BE49-F238E27FC236}">
                <a16:creationId xmlns:a16="http://schemas.microsoft.com/office/drawing/2014/main" id="{7401960B-6A3F-4AEF-AF1E-CE4EF9F4C917}"/>
              </a:ext>
            </a:extLst>
          </p:cNvPr>
          <p:cNvSpPr txBox="1"/>
          <p:nvPr/>
        </p:nvSpPr>
        <p:spPr>
          <a:xfrm>
            <a:off x="5300576" y="1144594"/>
            <a:ext cx="1952626" cy="516780"/>
          </a:xfrm>
          <a:prstGeom prst="rect">
            <a:avLst/>
          </a:prstGeom>
          <a:noFill/>
        </p:spPr>
        <p:txBody>
          <a:bodyPr wrap="square" rtlCol="0" anchor="ctr">
            <a:noAutofit/>
          </a:bodyPr>
          <a:lstStyle/>
          <a:p>
            <a:pPr lvl="0" algn="ctr" eaLnBrk="1" fontAlgn="auto" hangingPunct="1">
              <a:lnSpc>
                <a:spcPts val="2600"/>
              </a:lnSpc>
              <a:spcBef>
                <a:spcPts val="0"/>
              </a:spcBef>
              <a:spcAft>
                <a:spcPts val="0"/>
              </a:spcAft>
              <a:defRPr/>
            </a:pPr>
            <a:r>
              <a:rPr kumimoji="0" lang="zh-TW" altLang="en-US" sz="2400" b="1" kern="0" dirty="0">
                <a:solidFill>
                  <a:srgbClr val="CC3399"/>
                </a:solidFill>
                <a:latin typeface="Arial"/>
                <a:ea typeface="微軟正黑體"/>
              </a:rPr>
              <a:t>能環政策</a:t>
            </a:r>
          </a:p>
        </p:txBody>
      </p:sp>
      <p:grpSp>
        <p:nvGrpSpPr>
          <p:cNvPr id="52" name="群組 51">
            <a:extLst>
              <a:ext uri="{FF2B5EF4-FFF2-40B4-BE49-F238E27FC236}">
                <a16:creationId xmlns:a16="http://schemas.microsoft.com/office/drawing/2014/main" id="{A65ECCD4-019D-41B5-8BAC-0754A0905969}"/>
              </a:ext>
            </a:extLst>
          </p:cNvPr>
          <p:cNvGrpSpPr>
            <a:grpSpLocks noChangeAspect="1"/>
          </p:cNvGrpSpPr>
          <p:nvPr/>
        </p:nvGrpSpPr>
        <p:grpSpPr>
          <a:xfrm>
            <a:off x="8002791" y="4682337"/>
            <a:ext cx="1713600" cy="1713600"/>
            <a:chOff x="8001544" y="4532884"/>
            <a:chExt cx="1800225" cy="1800225"/>
          </a:xfrm>
        </p:grpSpPr>
        <p:sp>
          <p:nvSpPr>
            <p:cNvPr id="53" name="object 30">
              <a:extLst>
                <a:ext uri="{FF2B5EF4-FFF2-40B4-BE49-F238E27FC236}">
                  <a16:creationId xmlns:a16="http://schemas.microsoft.com/office/drawing/2014/main" id="{091D258C-CB39-4D42-815C-7BF8B902D10D}"/>
                </a:ext>
              </a:extLst>
            </p:cNvPr>
            <p:cNvSpPr/>
            <p:nvPr/>
          </p:nvSpPr>
          <p:spPr>
            <a:xfrm>
              <a:off x="8104414" y="4638802"/>
              <a:ext cx="1620520" cy="1620520"/>
            </a:xfrm>
            <a:custGeom>
              <a:avLst/>
              <a:gdLst/>
              <a:ahLst/>
              <a:cxnLst/>
              <a:rect l="l" t="t" r="r" b="b"/>
              <a:pathLst>
                <a:path w="1620520" h="1620520">
                  <a:moveTo>
                    <a:pt x="810006" y="0"/>
                  </a:moveTo>
                  <a:lnTo>
                    <a:pt x="762417" y="1375"/>
                  </a:lnTo>
                  <a:lnTo>
                    <a:pt x="715553" y="5450"/>
                  </a:lnTo>
                  <a:lnTo>
                    <a:pt x="669487" y="12149"/>
                  </a:lnTo>
                  <a:lnTo>
                    <a:pt x="624297" y="21395"/>
                  </a:lnTo>
                  <a:lnTo>
                    <a:pt x="580059" y="33114"/>
                  </a:lnTo>
                  <a:lnTo>
                    <a:pt x="536848" y="47228"/>
                  </a:lnTo>
                  <a:lnTo>
                    <a:pt x="494740" y="63662"/>
                  </a:lnTo>
                  <a:lnTo>
                    <a:pt x="453812" y="82340"/>
                  </a:lnTo>
                  <a:lnTo>
                    <a:pt x="414139" y="103185"/>
                  </a:lnTo>
                  <a:lnTo>
                    <a:pt x="375797" y="126122"/>
                  </a:lnTo>
                  <a:lnTo>
                    <a:pt x="338864" y="151075"/>
                  </a:lnTo>
                  <a:lnTo>
                    <a:pt x="303413" y="177968"/>
                  </a:lnTo>
                  <a:lnTo>
                    <a:pt x="269522" y="206724"/>
                  </a:lnTo>
                  <a:lnTo>
                    <a:pt x="237267" y="237267"/>
                  </a:lnTo>
                  <a:lnTo>
                    <a:pt x="206724" y="269522"/>
                  </a:lnTo>
                  <a:lnTo>
                    <a:pt x="177968" y="303413"/>
                  </a:lnTo>
                  <a:lnTo>
                    <a:pt x="151075" y="338864"/>
                  </a:lnTo>
                  <a:lnTo>
                    <a:pt x="126122" y="375797"/>
                  </a:lnTo>
                  <a:lnTo>
                    <a:pt x="103185" y="414139"/>
                  </a:lnTo>
                  <a:lnTo>
                    <a:pt x="82340" y="453812"/>
                  </a:lnTo>
                  <a:lnTo>
                    <a:pt x="63662" y="494740"/>
                  </a:lnTo>
                  <a:lnTo>
                    <a:pt x="47228" y="536848"/>
                  </a:lnTo>
                  <a:lnTo>
                    <a:pt x="33114" y="580059"/>
                  </a:lnTo>
                  <a:lnTo>
                    <a:pt x="21395" y="624297"/>
                  </a:lnTo>
                  <a:lnTo>
                    <a:pt x="12149" y="669487"/>
                  </a:lnTo>
                  <a:lnTo>
                    <a:pt x="5450" y="715553"/>
                  </a:lnTo>
                  <a:lnTo>
                    <a:pt x="1375" y="762417"/>
                  </a:lnTo>
                  <a:lnTo>
                    <a:pt x="0" y="810005"/>
                  </a:lnTo>
                  <a:lnTo>
                    <a:pt x="1375" y="857600"/>
                  </a:lnTo>
                  <a:lnTo>
                    <a:pt x="5450" y="904470"/>
                  </a:lnTo>
                  <a:lnTo>
                    <a:pt x="12149" y="950540"/>
                  </a:lnTo>
                  <a:lnTo>
                    <a:pt x="21395" y="995734"/>
                  </a:lnTo>
                  <a:lnTo>
                    <a:pt x="33114" y="1039975"/>
                  </a:lnTo>
                  <a:lnTo>
                    <a:pt x="47228" y="1083189"/>
                  </a:lnTo>
                  <a:lnTo>
                    <a:pt x="63662" y="1125298"/>
                  </a:lnTo>
                  <a:lnTo>
                    <a:pt x="82340" y="1166227"/>
                  </a:lnTo>
                  <a:lnTo>
                    <a:pt x="103185" y="1205900"/>
                  </a:lnTo>
                  <a:lnTo>
                    <a:pt x="126122" y="1244242"/>
                  </a:lnTo>
                  <a:lnTo>
                    <a:pt x="151075" y="1281175"/>
                  </a:lnTo>
                  <a:lnTo>
                    <a:pt x="177968" y="1316624"/>
                  </a:lnTo>
                  <a:lnTo>
                    <a:pt x="206724" y="1350514"/>
                  </a:lnTo>
                  <a:lnTo>
                    <a:pt x="237267" y="1382768"/>
                  </a:lnTo>
                  <a:lnTo>
                    <a:pt x="269522" y="1413309"/>
                  </a:lnTo>
                  <a:lnTo>
                    <a:pt x="303413" y="1442063"/>
                  </a:lnTo>
                  <a:lnTo>
                    <a:pt x="338864" y="1468954"/>
                  </a:lnTo>
                  <a:lnTo>
                    <a:pt x="375797" y="1493904"/>
                  </a:lnTo>
                  <a:lnTo>
                    <a:pt x="414139" y="1516839"/>
                  </a:lnTo>
                  <a:lnTo>
                    <a:pt x="453812" y="1537682"/>
                  </a:lnTo>
                  <a:lnTo>
                    <a:pt x="494740" y="1556358"/>
                  </a:lnTo>
                  <a:lnTo>
                    <a:pt x="536848" y="1572790"/>
                  </a:lnTo>
                  <a:lnTo>
                    <a:pt x="580059" y="1586902"/>
                  </a:lnTo>
                  <a:lnTo>
                    <a:pt x="624297" y="1598619"/>
                  </a:lnTo>
                  <a:lnTo>
                    <a:pt x="669487" y="1607864"/>
                  </a:lnTo>
                  <a:lnTo>
                    <a:pt x="715553" y="1614562"/>
                  </a:lnTo>
                  <a:lnTo>
                    <a:pt x="762417" y="1618636"/>
                  </a:lnTo>
                  <a:lnTo>
                    <a:pt x="810006" y="1620011"/>
                  </a:lnTo>
                  <a:lnTo>
                    <a:pt x="857594" y="1618636"/>
                  </a:lnTo>
                  <a:lnTo>
                    <a:pt x="904458" y="1614562"/>
                  </a:lnTo>
                  <a:lnTo>
                    <a:pt x="950524" y="1607864"/>
                  </a:lnTo>
                  <a:lnTo>
                    <a:pt x="995714" y="1598619"/>
                  </a:lnTo>
                  <a:lnTo>
                    <a:pt x="1039952" y="1586902"/>
                  </a:lnTo>
                  <a:lnTo>
                    <a:pt x="1083163" y="1572790"/>
                  </a:lnTo>
                  <a:lnTo>
                    <a:pt x="1125271" y="1556358"/>
                  </a:lnTo>
                  <a:lnTo>
                    <a:pt x="1166199" y="1537682"/>
                  </a:lnTo>
                  <a:lnTo>
                    <a:pt x="1205872" y="1516839"/>
                  </a:lnTo>
                  <a:lnTo>
                    <a:pt x="1244214" y="1493904"/>
                  </a:lnTo>
                  <a:lnTo>
                    <a:pt x="1281147" y="1468954"/>
                  </a:lnTo>
                  <a:lnTo>
                    <a:pt x="1316598" y="1442063"/>
                  </a:lnTo>
                  <a:lnTo>
                    <a:pt x="1350489" y="1413309"/>
                  </a:lnTo>
                  <a:lnTo>
                    <a:pt x="1382744" y="1382768"/>
                  </a:lnTo>
                  <a:lnTo>
                    <a:pt x="1413287" y="1350514"/>
                  </a:lnTo>
                  <a:lnTo>
                    <a:pt x="1442043" y="1316624"/>
                  </a:lnTo>
                  <a:lnTo>
                    <a:pt x="1468936" y="1281175"/>
                  </a:lnTo>
                  <a:lnTo>
                    <a:pt x="1493889" y="1244242"/>
                  </a:lnTo>
                  <a:lnTo>
                    <a:pt x="1516826" y="1205900"/>
                  </a:lnTo>
                  <a:lnTo>
                    <a:pt x="1537671" y="1166227"/>
                  </a:lnTo>
                  <a:lnTo>
                    <a:pt x="1556349" y="1125298"/>
                  </a:lnTo>
                  <a:lnTo>
                    <a:pt x="1572783" y="1083189"/>
                  </a:lnTo>
                  <a:lnTo>
                    <a:pt x="1586897" y="1039975"/>
                  </a:lnTo>
                  <a:lnTo>
                    <a:pt x="1598616" y="995734"/>
                  </a:lnTo>
                  <a:lnTo>
                    <a:pt x="1607862" y="950540"/>
                  </a:lnTo>
                  <a:lnTo>
                    <a:pt x="1614561" y="904470"/>
                  </a:lnTo>
                  <a:lnTo>
                    <a:pt x="1618636" y="857600"/>
                  </a:lnTo>
                  <a:lnTo>
                    <a:pt x="1620012" y="810005"/>
                  </a:lnTo>
                  <a:lnTo>
                    <a:pt x="1618636" y="762417"/>
                  </a:lnTo>
                  <a:lnTo>
                    <a:pt x="1614561" y="715553"/>
                  </a:lnTo>
                  <a:lnTo>
                    <a:pt x="1607862" y="669487"/>
                  </a:lnTo>
                  <a:lnTo>
                    <a:pt x="1598616" y="624297"/>
                  </a:lnTo>
                  <a:lnTo>
                    <a:pt x="1586897" y="580059"/>
                  </a:lnTo>
                  <a:lnTo>
                    <a:pt x="1572783" y="536848"/>
                  </a:lnTo>
                  <a:lnTo>
                    <a:pt x="1556349" y="494740"/>
                  </a:lnTo>
                  <a:lnTo>
                    <a:pt x="1537671" y="453812"/>
                  </a:lnTo>
                  <a:lnTo>
                    <a:pt x="1516826" y="414139"/>
                  </a:lnTo>
                  <a:lnTo>
                    <a:pt x="1493889" y="375797"/>
                  </a:lnTo>
                  <a:lnTo>
                    <a:pt x="1468936" y="338864"/>
                  </a:lnTo>
                  <a:lnTo>
                    <a:pt x="1442043" y="303413"/>
                  </a:lnTo>
                  <a:lnTo>
                    <a:pt x="1413287" y="269522"/>
                  </a:lnTo>
                  <a:lnTo>
                    <a:pt x="1382744" y="237267"/>
                  </a:lnTo>
                  <a:lnTo>
                    <a:pt x="1350489" y="206724"/>
                  </a:lnTo>
                  <a:lnTo>
                    <a:pt x="1316598" y="177968"/>
                  </a:lnTo>
                  <a:lnTo>
                    <a:pt x="1281147" y="151075"/>
                  </a:lnTo>
                  <a:lnTo>
                    <a:pt x="1244214" y="126122"/>
                  </a:lnTo>
                  <a:lnTo>
                    <a:pt x="1205872" y="103185"/>
                  </a:lnTo>
                  <a:lnTo>
                    <a:pt x="1166199" y="82340"/>
                  </a:lnTo>
                  <a:lnTo>
                    <a:pt x="1125271" y="63662"/>
                  </a:lnTo>
                  <a:lnTo>
                    <a:pt x="1083163" y="47228"/>
                  </a:lnTo>
                  <a:lnTo>
                    <a:pt x="1039952" y="33114"/>
                  </a:lnTo>
                  <a:lnTo>
                    <a:pt x="995714" y="21395"/>
                  </a:lnTo>
                  <a:lnTo>
                    <a:pt x="950524" y="12149"/>
                  </a:lnTo>
                  <a:lnTo>
                    <a:pt x="904458" y="5450"/>
                  </a:lnTo>
                  <a:lnTo>
                    <a:pt x="857594" y="1375"/>
                  </a:lnTo>
                  <a:lnTo>
                    <a:pt x="810006" y="0"/>
                  </a:lnTo>
                  <a:close/>
                </a:path>
              </a:pathLst>
            </a:custGeom>
            <a:solidFill>
              <a:srgbClr val="A9D18E"/>
            </a:solidFill>
          </p:spPr>
          <p:txBody>
            <a:bodyPr wrap="square" lIns="0" tIns="0" rIns="0" bIns="0" rtlCol="0"/>
            <a:lstStyle/>
            <a:p>
              <a:endParaRPr>
                <a:latin typeface="Aptos" panose="020B0004020202020204" pitchFamily="34" charset="0"/>
                <a:ea typeface="+mn-ea"/>
              </a:endParaRPr>
            </a:p>
          </p:txBody>
        </p:sp>
        <p:sp>
          <p:nvSpPr>
            <p:cNvPr id="54" name="object 31">
              <a:extLst>
                <a:ext uri="{FF2B5EF4-FFF2-40B4-BE49-F238E27FC236}">
                  <a16:creationId xmlns:a16="http://schemas.microsoft.com/office/drawing/2014/main" id="{E6476E61-E914-4E47-82B7-9C06C0C30EB1}"/>
                </a:ext>
              </a:extLst>
            </p:cNvPr>
            <p:cNvSpPr/>
            <p:nvPr/>
          </p:nvSpPr>
          <p:spPr>
            <a:xfrm>
              <a:off x="8001544" y="4532884"/>
              <a:ext cx="1800225" cy="1800225"/>
            </a:xfrm>
            <a:custGeom>
              <a:avLst/>
              <a:gdLst/>
              <a:ahLst/>
              <a:cxnLst/>
              <a:rect l="l" t="t" r="r" b="b"/>
              <a:pathLst>
                <a:path w="1800225" h="1800225">
                  <a:moveTo>
                    <a:pt x="0" y="899922"/>
                  </a:moveTo>
                  <a:lnTo>
                    <a:pt x="1247" y="852133"/>
                  </a:lnTo>
                  <a:lnTo>
                    <a:pt x="4948" y="804994"/>
                  </a:lnTo>
                  <a:lnTo>
                    <a:pt x="11041" y="758566"/>
                  </a:lnTo>
                  <a:lnTo>
                    <a:pt x="19463" y="712911"/>
                  </a:lnTo>
                  <a:lnTo>
                    <a:pt x="30152" y="668092"/>
                  </a:lnTo>
                  <a:lnTo>
                    <a:pt x="43046" y="624171"/>
                  </a:lnTo>
                  <a:lnTo>
                    <a:pt x="58083" y="581211"/>
                  </a:lnTo>
                  <a:lnTo>
                    <a:pt x="75199" y="539272"/>
                  </a:lnTo>
                  <a:lnTo>
                    <a:pt x="94334" y="498418"/>
                  </a:lnTo>
                  <a:lnTo>
                    <a:pt x="115425" y="458711"/>
                  </a:lnTo>
                  <a:lnTo>
                    <a:pt x="138409" y="420213"/>
                  </a:lnTo>
                  <a:lnTo>
                    <a:pt x="163225" y="382987"/>
                  </a:lnTo>
                  <a:lnTo>
                    <a:pt x="189810" y="347094"/>
                  </a:lnTo>
                  <a:lnTo>
                    <a:pt x="218102" y="312597"/>
                  </a:lnTo>
                  <a:lnTo>
                    <a:pt x="248038" y="279557"/>
                  </a:lnTo>
                  <a:lnTo>
                    <a:pt x="279557" y="248038"/>
                  </a:lnTo>
                  <a:lnTo>
                    <a:pt x="312597" y="218102"/>
                  </a:lnTo>
                  <a:lnTo>
                    <a:pt x="347094" y="189810"/>
                  </a:lnTo>
                  <a:lnTo>
                    <a:pt x="382987" y="163225"/>
                  </a:lnTo>
                  <a:lnTo>
                    <a:pt x="420213" y="138409"/>
                  </a:lnTo>
                  <a:lnTo>
                    <a:pt x="458711" y="115425"/>
                  </a:lnTo>
                  <a:lnTo>
                    <a:pt x="498418" y="94334"/>
                  </a:lnTo>
                  <a:lnTo>
                    <a:pt x="539272" y="75199"/>
                  </a:lnTo>
                  <a:lnTo>
                    <a:pt x="581211" y="58083"/>
                  </a:lnTo>
                  <a:lnTo>
                    <a:pt x="624171" y="43046"/>
                  </a:lnTo>
                  <a:lnTo>
                    <a:pt x="668092" y="30152"/>
                  </a:lnTo>
                  <a:lnTo>
                    <a:pt x="712911" y="19463"/>
                  </a:lnTo>
                  <a:lnTo>
                    <a:pt x="758566" y="11041"/>
                  </a:lnTo>
                  <a:lnTo>
                    <a:pt x="804994" y="4948"/>
                  </a:lnTo>
                  <a:lnTo>
                    <a:pt x="852133" y="1247"/>
                  </a:lnTo>
                  <a:lnTo>
                    <a:pt x="899921" y="0"/>
                  </a:lnTo>
                  <a:lnTo>
                    <a:pt x="947710" y="1247"/>
                  </a:lnTo>
                  <a:lnTo>
                    <a:pt x="994849" y="4948"/>
                  </a:lnTo>
                  <a:lnTo>
                    <a:pt x="1041277" y="11041"/>
                  </a:lnTo>
                  <a:lnTo>
                    <a:pt x="1086932" y="19463"/>
                  </a:lnTo>
                  <a:lnTo>
                    <a:pt x="1131751" y="30152"/>
                  </a:lnTo>
                  <a:lnTo>
                    <a:pt x="1175672" y="43046"/>
                  </a:lnTo>
                  <a:lnTo>
                    <a:pt x="1218632" y="58083"/>
                  </a:lnTo>
                  <a:lnTo>
                    <a:pt x="1260571" y="75199"/>
                  </a:lnTo>
                  <a:lnTo>
                    <a:pt x="1301425" y="94334"/>
                  </a:lnTo>
                  <a:lnTo>
                    <a:pt x="1341132" y="115425"/>
                  </a:lnTo>
                  <a:lnTo>
                    <a:pt x="1379630" y="138409"/>
                  </a:lnTo>
                  <a:lnTo>
                    <a:pt x="1416856" y="163225"/>
                  </a:lnTo>
                  <a:lnTo>
                    <a:pt x="1452749" y="189810"/>
                  </a:lnTo>
                  <a:lnTo>
                    <a:pt x="1487246" y="218102"/>
                  </a:lnTo>
                  <a:lnTo>
                    <a:pt x="1520286" y="248038"/>
                  </a:lnTo>
                  <a:lnTo>
                    <a:pt x="1551805" y="279557"/>
                  </a:lnTo>
                  <a:lnTo>
                    <a:pt x="1581741" y="312597"/>
                  </a:lnTo>
                  <a:lnTo>
                    <a:pt x="1610033" y="347094"/>
                  </a:lnTo>
                  <a:lnTo>
                    <a:pt x="1636618" y="382987"/>
                  </a:lnTo>
                  <a:lnTo>
                    <a:pt x="1661434" y="420213"/>
                  </a:lnTo>
                  <a:lnTo>
                    <a:pt x="1684418" y="458711"/>
                  </a:lnTo>
                  <a:lnTo>
                    <a:pt x="1705509" y="498418"/>
                  </a:lnTo>
                  <a:lnTo>
                    <a:pt x="1724644" y="539272"/>
                  </a:lnTo>
                  <a:lnTo>
                    <a:pt x="1741760" y="581211"/>
                  </a:lnTo>
                  <a:lnTo>
                    <a:pt x="1756797" y="624171"/>
                  </a:lnTo>
                  <a:lnTo>
                    <a:pt x="1769691" y="668092"/>
                  </a:lnTo>
                  <a:lnTo>
                    <a:pt x="1780380" y="712911"/>
                  </a:lnTo>
                  <a:lnTo>
                    <a:pt x="1788802" y="758566"/>
                  </a:lnTo>
                  <a:lnTo>
                    <a:pt x="1794895" y="804994"/>
                  </a:lnTo>
                  <a:lnTo>
                    <a:pt x="1798596" y="852133"/>
                  </a:lnTo>
                  <a:lnTo>
                    <a:pt x="1799843" y="899922"/>
                  </a:lnTo>
                  <a:lnTo>
                    <a:pt x="1798596" y="947716"/>
                  </a:lnTo>
                  <a:lnTo>
                    <a:pt x="1794895" y="994860"/>
                  </a:lnTo>
                  <a:lnTo>
                    <a:pt x="1788802" y="1041292"/>
                  </a:lnTo>
                  <a:lnTo>
                    <a:pt x="1780380" y="1086950"/>
                  </a:lnTo>
                  <a:lnTo>
                    <a:pt x="1769691" y="1131772"/>
                  </a:lnTo>
                  <a:lnTo>
                    <a:pt x="1756797" y="1175696"/>
                  </a:lnTo>
                  <a:lnTo>
                    <a:pt x="1741760" y="1218658"/>
                  </a:lnTo>
                  <a:lnTo>
                    <a:pt x="1724644" y="1260598"/>
                  </a:lnTo>
                  <a:lnTo>
                    <a:pt x="1705509" y="1301453"/>
                  </a:lnTo>
                  <a:lnTo>
                    <a:pt x="1684418" y="1341160"/>
                  </a:lnTo>
                  <a:lnTo>
                    <a:pt x="1661434" y="1379658"/>
                  </a:lnTo>
                  <a:lnTo>
                    <a:pt x="1636618" y="1416884"/>
                  </a:lnTo>
                  <a:lnTo>
                    <a:pt x="1610033" y="1452776"/>
                  </a:lnTo>
                  <a:lnTo>
                    <a:pt x="1581741" y="1487272"/>
                  </a:lnTo>
                  <a:lnTo>
                    <a:pt x="1551805" y="1520310"/>
                  </a:lnTo>
                  <a:lnTo>
                    <a:pt x="1520286" y="1551828"/>
                  </a:lnTo>
                  <a:lnTo>
                    <a:pt x="1487246" y="1581763"/>
                  </a:lnTo>
                  <a:lnTo>
                    <a:pt x="1452749" y="1610053"/>
                  </a:lnTo>
                  <a:lnTo>
                    <a:pt x="1416856" y="1636635"/>
                  </a:lnTo>
                  <a:lnTo>
                    <a:pt x="1379630" y="1661449"/>
                  </a:lnTo>
                  <a:lnTo>
                    <a:pt x="1341132" y="1684431"/>
                  </a:lnTo>
                  <a:lnTo>
                    <a:pt x="1301425" y="1705520"/>
                  </a:lnTo>
                  <a:lnTo>
                    <a:pt x="1260571" y="1724653"/>
                  </a:lnTo>
                  <a:lnTo>
                    <a:pt x="1218632" y="1741768"/>
                  </a:lnTo>
                  <a:lnTo>
                    <a:pt x="1175672" y="1756803"/>
                  </a:lnTo>
                  <a:lnTo>
                    <a:pt x="1131751" y="1769695"/>
                  </a:lnTo>
                  <a:lnTo>
                    <a:pt x="1086932" y="1780382"/>
                  </a:lnTo>
                  <a:lnTo>
                    <a:pt x="1041277" y="1788803"/>
                  </a:lnTo>
                  <a:lnTo>
                    <a:pt x="994849" y="1794895"/>
                  </a:lnTo>
                  <a:lnTo>
                    <a:pt x="947710" y="1798596"/>
                  </a:lnTo>
                  <a:lnTo>
                    <a:pt x="899921" y="1799844"/>
                  </a:lnTo>
                  <a:lnTo>
                    <a:pt x="852133" y="1798596"/>
                  </a:lnTo>
                  <a:lnTo>
                    <a:pt x="804994" y="1794895"/>
                  </a:lnTo>
                  <a:lnTo>
                    <a:pt x="758566" y="1788803"/>
                  </a:lnTo>
                  <a:lnTo>
                    <a:pt x="712911" y="1780382"/>
                  </a:lnTo>
                  <a:lnTo>
                    <a:pt x="668092" y="1769695"/>
                  </a:lnTo>
                  <a:lnTo>
                    <a:pt x="624171" y="1756803"/>
                  </a:lnTo>
                  <a:lnTo>
                    <a:pt x="581211" y="1741768"/>
                  </a:lnTo>
                  <a:lnTo>
                    <a:pt x="539272" y="1724653"/>
                  </a:lnTo>
                  <a:lnTo>
                    <a:pt x="498418" y="1705520"/>
                  </a:lnTo>
                  <a:lnTo>
                    <a:pt x="458711" y="1684431"/>
                  </a:lnTo>
                  <a:lnTo>
                    <a:pt x="420213" y="1661449"/>
                  </a:lnTo>
                  <a:lnTo>
                    <a:pt x="382987" y="1636635"/>
                  </a:lnTo>
                  <a:lnTo>
                    <a:pt x="347094" y="1610053"/>
                  </a:lnTo>
                  <a:lnTo>
                    <a:pt x="312597" y="1581763"/>
                  </a:lnTo>
                  <a:lnTo>
                    <a:pt x="279557" y="1551828"/>
                  </a:lnTo>
                  <a:lnTo>
                    <a:pt x="248038" y="1520310"/>
                  </a:lnTo>
                  <a:lnTo>
                    <a:pt x="218102" y="1487272"/>
                  </a:lnTo>
                  <a:lnTo>
                    <a:pt x="189810" y="1452776"/>
                  </a:lnTo>
                  <a:lnTo>
                    <a:pt x="163225" y="1416884"/>
                  </a:lnTo>
                  <a:lnTo>
                    <a:pt x="138409" y="1379658"/>
                  </a:lnTo>
                  <a:lnTo>
                    <a:pt x="115425" y="1341160"/>
                  </a:lnTo>
                  <a:lnTo>
                    <a:pt x="94334" y="1301453"/>
                  </a:lnTo>
                  <a:lnTo>
                    <a:pt x="75199" y="1260598"/>
                  </a:lnTo>
                  <a:lnTo>
                    <a:pt x="58083" y="1218658"/>
                  </a:lnTo>
                  <a:lnTo>
                    <a:pt x="43046" y="1175696"/>
                  </a:lnTo>
                  <a:lnTo>
                    <a:pt x="30152" y="1131772"/>
                  </a:lnTo>
                  <a:lnTo>
                    <a:pt x="19463" y="1086950"/>
                  </a:lnTo>
                  <a:lnTo>
                    <a:pt x="11041" y="1041292"/>
                  </a:lnTo>
                  <a:lnTo>
                    <a:pt x="4948" y="994860"/>
                  </a:lnTo>
                  <a:lnTo>
                    <a:pt x="1247" y="947716"/>
                  </a:lnTo>
                  <a:lnTo>
                    <a:pt x="0" y="899922"/>
                  </a:lnTo>
                  <a:close/>
                </a:path>
              </a:pathLst>
            </a:custGeom>
            <a:ln w="25400">
              <a:solidFill>
                <a:srgbClr val="A6A6A6"/>
              </a:solidFill>
            </a:ln>
          </p:spPr>
          <p:txBody>
            <a:bodyPr wrap="square" lIns="0" tIns="0" rIns="0" bIns="0" rtlCol="0"/>
            <a:lstStyle/>
            <a:p>
              <a:endParaRPr>
                <a:latin typeface="Aptos" panose="020B0004020202020204" pitchFamily="34" charset="0"/>
                <a:ea typeface="+mn-ea"/>
              </a:endParaRPr>
            </a:p>
          </p:txBody>
        </p:sp>
        <p:sp>
          <p:nvSpPr>
            <p:cNvPr id="55" name="object 32">
              <a:extLst>
                <a:ext uri="{FF2B5EF4-FFF2-40B4-BE49-F238E27FC236}">
                  <a16:creationId xmlns:a16="http://schemas.microsoft.com/office/drawing/2014/main" id="{ECC4BDFB-21E7-473C-B21D-98D691A30FBD}"/>
                </a:ext>
              </a:extLst>
            </p:cNvPr>
            <p:cNvSpPr/>
            <p:nvPr/>
          </p:nvSpPr>
          <p:spPr>
            <a:xfrm>
              <a:off x="8089174" y="4622038"/>
              <a:ext cx="1620520" cy="1620520"/>
            </a:xfrm>
            <a:custGeom>
              <a:avLst/>
              <a:gdLst/>
              <a:ahLst/>
              <a:cxnLst/>
              <a:rect l="l" t="t" r="r" b="b"/>
              <a:pathLst>
                <a:path w="1620520" h="1620520">
                  <a:moveTo>
                    <a:pt x="810005" y="0"/>
                  </a:moveTo>
                  <a:lnTo>
                    <a:pt x="762417" y="1375"/>
                  </a:lnTo>
                  <a:lnTo>
                    <a:pt x="715553" y="5450"/>
                  </a:lnTo>
                  <a:lnTo>
                    <a:pt x="669487" y="12149"/>
                  </a:lnTo>
                  <a:lnTo>
                    <a:pt x="624297" y="21395"/>
                  </a:lnTo>
                  <a:lnTo>
                    <a:pt x="580059" y="33114"/>
                  </a:lnTo>
                  <a:lnTo>
                    <a:pt x="536848" y="47228"/>
                  </a:lnTo>
                  <a:lnTo>
                    <a:pt x="494740" y="63662"/>
                  </a:lnTo>
                  <a:lnTo>
                    <a:pt x="453812" y="82340"/>
                  </a:lnTo>
                  <a:lnTo>
                    <a:pt x="414139" y="103185"/>
                  </a:lnTo>
                  <a:lnTo>
                    <a:pt x="375797" y="126122"/>
                  </a:lnTo>
                  <a:lnTo>
                    <a:pt x="338864" y="151075"/>
                  </a:lnTo>
                  <a:lnTo>
                    <a:pt x="303413" y="177968"/>
                  </a:lnTo>
                  <a:lnTo>
                    <a:pt x="269522" y="206724"/>
                  </a:lnTo>
                  <a:lnTo>
                    <a:pt x="237267" y="237267"/>
                  </a:lnTo>
                  <a:lnTo>
                    <a:pt x="206724" y="269522"/>
                  </a:lnTo>
                  <a:lnTo>
                    <a:pt x="177968" y="303413"/>
                  </a:lnTo>
                  <a:lnTo>
                    <a:pt x="151075" y="338864"/>
                  </a:lnTo>
                  <a:lnTo>
                    <a:pt x="126122" y="375797"/>
                  </a:lnTo>
                  <a:lnTo>
                    <a:pt x="103185" y="414139"/>
                  </a:lnTo>
                  <a:lnTo>
                    <a:pt x="82340" y="453812"/>
                  </a:lnTo>
                  <a:lnTo>
                    <a:pt x="63662" y="494740"/>
                  </a:lnTo>
                  <a:lnTo>
                    <a:pt x="47228" y="536848"/>
                  </a:lnTo>
                  <a:lnTo>
                    <a:pt x="33114" y="580059"/>
                  </a:lnTo>
                  <a:lnTo>
                    <a:pt x="21395" y="624297"/>
                  </a:lnTo>
                  <a:lnTo>
                    <a:pt x="12149" y="669487"/>
                  </a:lnTo>
                  <a:lnTo>
                    <a:pt x="5450" y="715553"/>
                  </a:lnTo>
                  <a:lnTo>
                    <a:pt x="1375" y="762417"/>
                  </a:lnTo>
                  <a:lnTo>
                    <a:pt x="0" y="810006"/>
                  </a:lnTo>
                  <a:lnTo>
                    <a:pt x="1375" y="857600"/>
                  </a:lnTo>
                  <a:lnTo>
                    <a:pt x="5450" y="904470"/>
                  </a:lnTo>
                  <a:lnTo>
                    <a:pt x="12149" y="950540"/>
                  </a:lnTo>
                  <a:lnTo>
                    <a:pt x="21395" y="995734"/>
                  </a:lnTo>
                  <a:lnTo>
                    <a:pt x="33114" y="1039975"/>
                  </a:lnTo>
                  <a:lnTo>
                    <a:pt x="47228" y="1083189"/>
                  </a:lnTo>
                  <a:lnTo>
                    <a:pt x="63662" y="1125298"/>
                  </a:lnTo>
                  <a:lnTo>
                    <a:pt x="82340" y="1166227"/>
                  </a:lnTo>
                  <a:lnTo>
                    <a:pt x="103185" y="1205900"/>
                  </a:lnTo>
                  <a:lnTo>
                    <a:pt x="126122" y="1244242"/>
                  </a:lnTo>
                  <a:lnTo>
                    <a:pt x="151075" y="1281175"/>
                  </a:lnTo>
                  <a:lnTo>
                    <a:pt x="177968" y="1316624"/>
                  </a:lnTo>
                  <a:lnTo>
                    <a:pt x="206724" y="1350514"/>
                  </a:lnTo>
                  <a:lnTo>
                    <a:pt x="237267" y="1382768"/>
                  </a:lnTo>
                  <a:lnTo>
                    <a:pt x="269522" y="1413309"/>
                  </a:lnTo>
                  <a:lnTo>
                    <a:pt x="303413" y="1442063"/>
                  </a:lnTo>
                  <a:lnTo>
                    <a:pt x="338864" y="1468954"/>
                  </a:lnTo>
                  <a:lnTo>
                    <a:pt x="375797" y="1493904"/>
                  </a:lnTo>
                  <a:lnTo>
                    <a:pt x="414139" y="1516839"/>
                  </a:lnTo>
                  <a:lnTo>
                    <a:pt x="453812" y="1537682"/>
                  </a:lnTo>
                  <a:lnTo>
                    <a:pt x="494740" y="1556358"/>
                  </a:lnTo>
                  <a:lnTo>
                    <a:pt x="536848" y="1572790"/>
                  </a:lnTo>
                  <a:lnTo>
                    <a:pt x="580059" y="1586902"/>
                  </a:lnTo>
                  <a:lnTo>
                    <a:pt x="624297" y="1598619"/>
                  </a:lnTo>
                  <a:lnTo>
                    <a:pt x="669487" y="1607864"/>
                  </a:lnTo>
                  <a:lnTo>
                    <a:pt x="715553" y="1614562"/>
                  </a:lnTo>
                  <a:lnTo>
                    <a:pt x="762417" y="1618636"/>
                  </a:lnTo>
                  <a:lnTo>
                    <a:pt x="810005" y="1620012"/>
                  </a:lnTo>
                  <a:lnTo>
                    <a:pt x="857594" y="1618636"/>
                  </a:lnTo>
                  <a:lnTo>
                    <a:pt x="904458" y="1614562"/>
                  </a:lnTo>
                  <a:lnTo>
                    <a:pt x="950524" y="1607864"/>
                  </a:lnTo>
                  <a:lnTo>
                    <a:pt x="995714" y="1598619"/>
                  </a:lnTo>
                  <a:lnTo>
                    <a:pt x="1039952" y="1586902"/>
                  </a:lnTo>
                  <a:lnTo>
                    <a:pt x="1083163" y="1572790"/>
                  </a:lnTo>
                  <a:lnTo>
                    <a:pt x="1125271" y="1556358"/>
                  </a:lnTo>
                  <a:lnTo>
                    <a:pt x="1166199" y="1537682"/>
                  </a:lnTo>
                  <a:lnTo>
                    <a:pt x="1205872" y="1516839"/>
                  </a:lnTo>
                  <a:lnTo>
                    <a:pt x="1244214" y="1493904"/>
                  </a:lnTo>
                  <a:lnTo>
                    <a:pt x="1281147" y="1468954"/>
                  </a:lnTo>
                  <a:lnTo>
                    <a:pt x="1316598" y="1442063"/>
                  </a:lnTo>
                  <a:lnTo>
                    <a:pt x="1350489" y="1413309"/>
                  </a:lnTo>
                  <a:lnTo>
                    <a:pt x="1382744" y="1382768"/>
                  </a:lnTo>
                  <a:lnTo>
                    <a:pt x="1413287" y="1350514"/>
                  </a:lnTo>
                  <a:lnTo>
                    <a:pt x="1442043" y="1316624"/>
                  </a:lnTo>
                  <a:lnTo>
                    <a:pt x="1468936" y="1281175"/>
                  </a:lnTo>
                  <a:lnTo>
                    <a:pt x="1493889" y="1244242"/>
                  </a:lnTo>
                  <a:lnTo>
                    <a:pt x="1516826" y="1205900"/>
                  </a:lnTo>
                  <a:lnTo>
                    <a:pt x="1537671" y="1166227"/>
                  </a:lnTo>
                  <a:lnTo>
                    <a:pt x="1556349" y="1125298"/>
                  </a:lnTo>
                  <a:lnTo>
                    <a:pt x="1572783" y="1083189"/>
                  </a:lnTo>
                  <a:lnTo>
                    <a:pt x="1586897" y="1039975"/>
                  </a:lnTo>
                  <a:lnTo>
                    <a:pt x="1598616" y="995734"/>
                  </a:lnTo>
                  <a:lnTo>
                    <a:pt x="1607862" y="950540"/>
                  </a:lnTo>
                  <a:lnTo>
                    <a:pt x="1614561" y="904470"/>
                  </a:lnTo>
                  <a:lnTo>
                    <a:pt x="1618636" y="857600"/>
                  </a:lnTo>
                  <a:lnTo>
                    <a:pt x="1620011" y="810006"/>
                  </a:lnTo>
                  <a:lnTo>
                    <a:pt x="1618636" y="762417"/>
                  </a:lnTo>
                  <a:lnTo>
                    <a:pt x="1614561" y="715553"/>
                  </a:lnTo>
                  <a:lnTo>
                    <a:pt x="1607862" y="669487"/>
                  </a:lnTo>
                  <a:lnTo>
                    <a:pt x="1598616" y="624297"/>
                  </a:lnTo>
                  <a:lnTo>
                    <a:pt x="1586897" y="580059"/>
                  </a:lnTo>
                  <a:lnTo>
                    <a:pt x="1572783" y="536848"/>
                  </a:lnTo>
                  <a:lnTo>
                    <a:pt x="1556349" y="494740"/>
                  </a:lnTo>
                  <a:lnTo>
                    <a:pt x="1537671" y="453812"/>
                  </a:lnTo>
                  <a:lnTo>
                    <a:pt x="1516826" y="414139"/>
                  </a:lnTo>
                  <a:lnTo>
                    <a:pt x="1493889" y="375797"/>
                  </a:lnTo>
                  <a:lnTo>
                    <a:pt x="1468936" y="338864"/>
                  </a:lnTo>
                  <a:lnTo>
                    <a:pt x="1442043" y="303413"/>
                  </a:lnTo>
                  <a:lnTo>
                    <a:pt x="1413287" y="269522"/>
                  </a:lnTo>
                  <a:lnTo>
                    <a:pt x="1382744" y="237267"/>
                  </a:lnTo>
                  <a:lnTo>
                    <a:pt x="1350489" y="206724"/>
                  </a:lnTo>
                  <a:lnTo>
                    <a:pt x="1316598" y="177968"/>
                  </a:lnTo>
                  <a:lnTo>
                    <a:pt x="1281147" y="151075"/>
                  </a:lnTo>
                  <a:lnTo>
                    <a:pt x="1244214" y="126122"/>
                  </a:lnTo>
                  <a:lnTo>
                    <a:pt x="1205872" y="103185"/>
                  </a:lnTo>
                  <a:lnTo>
                    <a:pt x="1166199" y="82340"/>
                  </a:lnTo>
                  <a:lnTo>
                    <a:pt x="1125271" y="63662"/>
                  </a:lnTo>
                  <a:lnTo>
                    <a:pt x="1083163" y="47228"/>
                  </a:lnTo>
                  <a:lnTo>
                    <a:pt x="1039952" y="33114"/>
                  </a:lnTo>
                  <a:lnTo>
                    <a:pt x="995714" y="21395"/>
                  </a:lnTo>
                  <a:lnTo>
                    <a:pt x="950524" y="12149"/>
                  </a:lnTo>
                  <a:lnTo>
                    <a:pt x="904458" y="5450"/>
                  </a:lnTo>
                  <a:lnTo>
                    <a:pt x="857594" y="1375"/>
                  </a:lnTo>
                  <a:lnTo>
                    <a:pt x="810005" y="0"/>
                  </a:lnTo>
                  <a:close/>
                </a:path>
              </a:pathLst>
            </a:custGeom>
            <a:solidFill>
              <a:srgbClr val="A9D18E"/>
            </a:solidFill>
          </p:spPr>
          <p:txBody>
            <a:bodyPr wrap="square" lIns="0" tIns="0" rIns="0" bIns="0" rtlCol="0"/>
            <a:lstStyle/>
            <a:p>
              <a:endParaRPr>
                <a:latin typeface="Aptos" panose="020B0004020202020204" pitchFamily="34" charset="0"/>
                <a:ea typeface="+mn-ea"/>
              </a:endParaRPr>
            </a:p>
          </p:txBody>
        </p:sp>
        <p:pic>
          <p:nvPicPr>
            <p:cNvPr id="56" name="object 33">
              <a:extLst>
                <a:ext uri="{FF2B5EF4-FFF2-40B4-BE49-F238E27FC236}">
                  <a16:creationId xmlns:a16="http://schemas.microsoft.com/office/drawing/2014/main" id="{509C4452-8A44-47CF-97D0-8C58FC6CB797}"/>
                </a:ext>
              </a:extLst>
            </p:cNvPr>
            <p:cNvPicPr/>
            <p:nvPr/>
          </p:nvPicPr>
          <p:blipFill>
            <a:blip r:embed="rId12" cstate="screen">
              <a:extLst>
                <a:ext uri="{28A0092B-C50C-407E-A947-70E740481C1C}">
                  <a14:useLocalDpi xmlns:a14="http://schemas.microsoft.com/office/drawing/2010/main"/>
                </a:ext>
              </a:extLst>
            </a:blip>
            <a:stretch>
              <a:fillRect/>
            </a:stretch>
          </p:blipFill>
          <p:spPr>
            <a:xfrm>
              <a:off x="8194330" y="4747006"/>
              <a:ext cx="1440179" cy="1438655"/>
            </a:xfrm>
            <a:prstGeom prst="rect">
              <a:avLst/>
            </a:prstGeom>
          </p:spPr>
        </p:pic>
      </p:grpSp>
    </p:spTree>
    <p:extLst>
      <p:ext uri="{BB962C8B-B14F-4D97-AF65-F5344CB8AC3E}">
        <p14:creationId xmlns:p14="http://schemas.microsoft.com/office/powerpoint/2010/main" val="365611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4E6833C1-A5C4-DED5-3E4C-E0C2FF7538BC}"/>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0" y="0"/>
            <a:ext cx="12192000" cy="6619878"/>
          </a:xfrm>
          <a:prstGeom prst="rect">
            <a:avLst/>
          </a:prstGeom>
        </p:spPr>
      </p:pic>
      <p:sp>
        <p:nvSpPr>
          <p:cNvPr id="4" name="投影片編號版面配置區 3">
            <a:extLst>
              <a:ext uri="{FF2B5EF4-FFF2-40B4-BE49-F238E27FC236}">
                <a16:creationId xmlns:a16="http://schemas.microsoft.com/office/drawing/2014/main" id="{4672D11A-0DA9-EAF0-FEC5-E7509B09916C}"/>
              </a:ext>
            </a:extLst>
          </p:cNvPr>
          <p:cNvSpPr>
            <a:spLocks noGrp="1"/>
          </p:cNvSpPr>
          <p:nvPr>
            <p:ph type="sldNum" sz="quarter" idx="10"/>
          </p:nvPr>
        </p:nvSpPr>
        <p:spPr/>
        <p:txBody>
          <a:bodyPr/>
          <a:lstStyle/>
          <a:p>
            <a:pPr>
              <a:defRPr/>
            </a:pPr>
            <a:fld id="{1A71FFAD-F905-4792-971B-681FA4F61CA8}" type="slidenum">
              <a:rPr lang="en-US" altLang="zh-TW" smtClean="0"/>
              <a:pPr>
                <a:defRPr/>
              </a:pPr>
              <a:t>4</a:t>
            </a:fld>
            <a:endParaRPr lang="en-US" altLang="zh-TW"/>
          </a:p>
        </p:txBody>
      </p:sp>
      <p:pic>
        <p:nvPicPr>
          <p:cNvPr id="5" name="圖片 4">
            <a:extLst>
              <a:ext uri="{FF2B5EF4-FFF2-40B4-BE49-F238E27FC236}">
                <a16:creationId xmlns:a16="http://schemas.microsoft.com/office/drawing/2014/main" id="{3B95FC40-C8DD-ED7C-A9BC-C8EC10115852}"/>
              </a:ext>
            </a:extLst>
          </p:cNvPr>
          <p:cNvPicPr>
            <a:picLocks noChangeAspect="1"/>
          </p:cNvPicPr>
          <p:nvPr/>
        </p:nvPicPr>
        <p:blipFill>
          <a:blip r:embed="rId3">
            <a:extLst>
              <a:ext uri="{28A0092B-C50C-407E-A947-70E740481C1C}">
                <a14:useLocalDpi xmlns:a14="http://schemas.microsoft.com/office/drawing/2010/main" val="0"/>
              </a:ext>
            </a:extLst>
          </a:blip>
          <a:srcRect l="66747" t="66654" r="7176" b="10506"/>
          <a:stretch/>
        </p:blipFill>
        <p:spPr>
          <a:xfrm>
            <a:off x="8126232" y="5209405"/>
            <a:ext cx="2260421" cy="1319906"/>
          </a:xfrm>
          <a:prstGeom prst="rect">
            <a:avLst/>
          </a:prstGeom>
          <a:ln>
            <a:noFill/>
          </a:ln>
          <a:effectLst>
            <a:softEdge rad="112500"/>
          </a:effectLst>
        </p:spPr>
      </p:pic>
      <p:pic>
        <p:nvPicPr>
          <p:cNvPr id="7" name="圖片 6">
            <a:extLst>
              <a:ext uri="{FF2B5EF4-FFF2-40B4-BE49-F238E27FC236}">
                <a16:creationId xmlns:a16="http://schemas.microsoft.com/office/drawing/2014/main" id="{24AFFA99-10B1-1FAF-179C-41B7F6C1F5DA}"/>
              </a:ext>
            </a:extLst>
          </p:cNvPr>
          <p:cNvPicPr>
            <a:picLocks noChangeAspect="1"/>
          </p:cNvPicPr>
          <p:nvPr/>
        </p:nvPicPr>
        <p:blipFill>
          <a:blip r:embed="rId3">
            <a:extLst>
              <a:ext uri="{28A0092B-C50C-407E-A947-70E740481C1C}">
                <a14:useLocalDpi xmlns:a14="http://schemas.microsoft.com/office/drawing/2010/main" val="0"/>
              </a:ext>
            </a:extLst>
          </a:blip>
          <a:srcRect l="3256" t="13666" r="66508" b="47692"/>
          <a:stretch/>
        </p:blipFill>
        <p:spPr>
          <a:xfrm>
            <a:off x="923731" y="1435495"/>
            <a:ext cx="2995126" cy="2631492"/>
          </a:xfrm>
          <a:prstGeom prst="roundRect">
            <a:avLst>
              <a:gd name="adj" fmla="val 8594"/>
            </a:avLst>
          </a:prstGeom>
          <a:solidFill>
            <a:srgbClr val="FFFFFF">
              <a:shade val="85000"/>
            </a:srgbClr>
          </a:solidFill>
          <a:ln w="19050">
            <a:solidFill>
              <a:srgbClr val="2780CF"/>
            </a:solidFill>
          </a:ln>
          <a:effectLst/>
        </p:spPr>
      </p:pic>
      <p:pic>
        <p:nvPicPr>
          <p:cNvPr id="10" name="圖片 9">
            <a:extLst>
              <a:ext uri="{FF2B5EF4-FFF2-40B4-BE49-F238E27FC236}">
                <a16:creationId xmlns:a16="http://schemas.microsoft.com/office/drawing/2014/main" id="{B8F8914B-D8CE-5DBA-4D61-0D5D02CF9F6E}"/>
              </a:ext>
            </a:extLst>
          </p:cNvPr>
          <p:cNvPicPr>
            <a:picLocks noChangeAspect="1"/>
          </p:cNvPicPr>
          <p:nvPr/>
        </p:nvPicPr>
        <p:blipFill>
          <a:blip r:embed="rId3">
            <a:extLst>
              <a:ext uri="{28A0092B-C50C-407E-A947-70E740481C1C}">
                <a14:useLocalDpi xmlns:a14="http://schemas.microsoft.com/office/drawing/2010/main" val="0"/>
              </a:ext>
            </a:extLst>
          </a:blip>
          <a:srcRect l="65864" t="13720" r="2965" b="46773"/>
          <a:stretch/>
        </p:blipFill>
        <p:spPr>
          <a:xfrm>
            <a:off x="8453536" y="1435495"/>
            <a:ext cx="3204705" cy="2631492"/>
          </a:xfrm>
          <a:prstGeom prst="roundRect">
            <a:avLst>
              <a:gd name="adj" fmla="val 8594"/>
            </a:avLst>
          </a:prstGeom>
          <a:solidFill>
            <a:srgbClr val="FFFFFF">
              <a:shade val="85000"/>
            </a:srgbClr>
          </a:solidFill>
          <a:ln w="19050">
            <a:solidFill>
              <a:srgbClr val="1E8E96"/>
            </a:solidFill>
          </a:ln>
          <a:effectLst/>
        </p:spPr>
      </p:pic>
      <p:sp>
        <p:nvSpPr>
          <p:cNvPr id="12" name="標題 3">
            <a:extLst>
              <a:ext uri="{FF2B5EF4-FFF2-40B4-BE49-F238E27FC236}">
                <a16:creationId xmlns:a16="http://schemas.microsoft.com/office/drawing/2014/main" id="{24263183-2D55-43DA-8E79-41E299B009B3}"/>
              </a:ext>
            </a:extLst>
          </p:cNvPr>
          <p:cNvSpPr txBox="1">
            <a:spLocks/>
          </p:cNvSpPr>
          <p:nvPr/>
        </p:nvSpPr>
        <p:spPr bwMode="auto">
          <a:xfrm>
            <a:off x="647684" y="284445"/>
            <a:ext cx="11045923"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zh-TW" altLang="en-US" b="1" dirty="0"/>
              <a:t>學研合作目的</a:t>
            </a:r>
            <a:endParaRPr lang="zh-TW" altLang="en-US" b="1" kern="0" dirty="0">
              <a:latin typeface="+mn-ea"/>
              <a:ea typeface="+mn-ea"/>
              <a:sym typeface="Arial" pitchFamily="34" charset="0"/>
            </a:endParaRPr>
          </a:p>
        </p:txBody>
      </p:sp>
      <p:pic>
        <p:nvPicPr>
          <p:cNvPr id="14" name="圖片 13">
            <a:extLst>
              <a:ext uri="{FF2B5EF4-FFF2-40B4-BE49-F238E27FC236}">
                <a16:creationId xmlns:a16="http://schemas.microsoft.com/office/drawing/2014/main" id="{14D9CC0B-56EF-02D7-2582-FAE6D51C2735}"/>
              </a:ext>
            </a:extLst>
          </p:cNvPr>
          <p:cNvPicPr>
            <a:picLocks noChangeAspect="1"/>
          </p:cNvPicPr>
          <p:nvPr/>
        </p:nvPicPr>
        <p:blipFill>
          <a:blip r:embed="rId4"/>
          <a:stretch>
            <a:fillRect/>
          </a:stretch>
        </p:blipFill>
        <p:spPr>
          <a:xfrm>
            <a:off x="5842856" y="778043"/>
            <a:ext cx="724001" cy="685896"/>
          </a:xfrm>
          <a:prstGeom prst="rect">
            <a:avLst/>
          </a:prstGeom>
          <a:ln>
            <a:noFill/>
          </a:ln>
          <a:effectLst>
            <a:softEdge rad="112500"/>
          </a:effectLst>
        </p:spPr>
      </p:pic>
      <p:pic>
        <p:nvPicPr>
          <p:cNvPr id="13" name="圖片 12">
            <a:extLst>
              <a:ext uri="{FF2B5EF4-FFF2-40B4-BE49-F238E27FC236}">
                <a16:creationId xmlns:a16="http://schemas.microsoft.com/office/drawing/2014/main" id="{310E8F47-A426-6590-DEDB-7E3EC643D23E}"/>
              </a:ext>
            </a:extLst>
          </p:cNvPr>
          <p:cNvPicPr>
            <a:picLocks noChangeAspect="1"/>
          </p:cNvPicPr>
          <p:nvPr/>
        </p:nvPicPr>
        <p:blipFill>
          <a:blip r:embed="rId5"/>
          <a:stretch>
            <a:fillRect/>
          </a:stretch>
        </p:blipFill>
        <p:spPr>
          <a:xfrm>
            <a:off x="2059293" y="801859"/>
            <a:ext cx="724001" cy="638264"/>
          </a:xfrm>
          <a:prstGeom prst="rect">
            <a:avLst/>
          </a:prstGeom>
          <a:ln>
            <a:noFill/>
          </a:ln>
          <a:effectLst>
            <a:softEdge rad="112500"/>
          </a:effectLst>
        </p:spPr>
      </p:pic>
      <p:pic>
        <p:nvPicPr>
          <p:cNvPr id="15" name="圖片 14">
            <a:extLst>
              <a:ext uri="{FF2B5EF4-FFF2-40B4-BE49-F238E27FC236}">
                <a16:creationId xmlns:a16="http://schemas.microsoft.com/office/drawing/2014/main" id="{091A08EE-2A45-D0A1-22E1-3341B521D80A}"/>
              </a:ext>
            </a:extLst>
          </p:cNvPr>
          <p:cNvPicPr>
            <a:picLocks noChangeAspect="1"/>
          </p:cNvPicPr>
          <p:nvPr/>
        </p:nvPicPr>
        <p:blipFill>
          <a:blip r:embed="rId6"/>
          <a:stretch>
            <a:fillRect/>
          </a:stretch>
        </p:blipFill>
        <p:spPr>
          <a:xfrm>
            <a:off x="9845003" y="871253"/>
            <a:ext cx="724001" cy="563668"/>
          </a:xfrm>
          <a:prstGeom prst="rect">
            <a:avLst/>
          </a:prstGeom>
          <a:ln>
            <a:noFill/>
          </a:ln>
          <a:effectLst>
            <a:softEdge rad="112500"/>
          </a:effectLst>
        </p:spPr>
      </p:pic>
      <p:pic>
        <p:nvPicPr>
          <p:cNvPr id="9" name="圖片 8">
            <a:extLst>
              <a:ext uri="{FF2B5EF4-FFF2-40B4-BE49-F238E27FC236}">
                <a16:creationId xmlns:a16="http://schemas.microsoft.com/office/drawing/2014/main" id="{DD3406FE-7FF7-64BE-B9BD-61885CC2FF3E}"/>
              </a:ext>
            </a:extLst>
          </p:cNvPr>
          <p:cNvPicPr>
            <a:picLocks noChangeAspect="1"/>
          </p:cNvPicPr>
          <p:nvPr/>
        </p:nvPicPr>
        <p:blipFill>
          <a:blip r:embed="rId3">
            <a:extLst>
              <a:ext uri="{28A0092B-C50C-407E-A947-70E740481C1C}">
                <a14:useLocalDpi xmlns:a14="http://schemas.microsoft.com/office/drawing/2010/main" val="0"/>
              </a:ext>
            </a:extLst>
          </a:blip>
          <a:srcRect l="34938" t="13842" r="35549" b="46907"/>
          <a:stretch/>
        </p:blipFill>
        <p:spPr>
          <a:xfrm>
            <a:off x="4618654" y="1435496"/>
            <a:ext cx="3137779" cy="2631600"/>
          </a:xfrm>
          <a:prstGeom prst="roundRect">
            <a:avLst>
              <a:gd name="adj" fmla="val 8594"/>
            </a:avLst>
          </a:prstGeom>
          <a:solidFill>
            <a:srgbClr val="FFFFFF">
              <a:shade val="85000"/>
            </a:srgbClr>
          </a:solidFill>
          <a:ln w="19050">
            <a:solidFill>
              <a:srgbClr val="509455"/>
            </a:solidFill>
          </a:ln>
          <a:effectLst/>
        </p:spPr>
      </p:pic>
      <p:sp>
        <p:nvSpPr>
          <p:cNvPr id="3" name="矩形 2">
            <a:extLst>
              <a:ext uri="{FF2B5EF4-FFF2-40B4-BE49-F238E27FC236}">
                <a16:creationId xmlns:a16="http://schemas.microsoft.com/office/drawing/2014/main" id="{722C47DA-B5BF-49E9-547F-DD82D4D73EB3}"/>
              </a:ext>
            </a:extLst>
          </p:cNvPr>
          <p:cNvSpPr/>
          <p:nvPr/>
        </p:nvSpPr>
        <p:spPr bwMode="auto">
          <a:xfrm>
            <a:off x="9541510" y="1568450"/>
            <a:ext cx="1539240" cy="4433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normalizeH="0" baseline="0" dirty="0">
                <a:solidFill>
                  <a:schemeClr val="accent1">
                    <a:lumMod val="50000"/>
                  </a:schemeClr>
                </a:solidFill>
                <a:latin typeface="微軟正黑體" panose="020B0604030504040204" pitchFamily="34" charset="-120"/>
                <a:ea typeface="微軟正黑體" panose="020B0604030504040204" pitchFamily="34" charset="-120"/>
              </a:rPr>
              <a:t>人才延攬</a:t>
            </a:r>
          </a:p>
        </p:txBody>
      </p:sp>
      <p:sp>
        <p:nvSpPr>
          <p:cNvPr id="17" name="矩形: 圓角 16">
            <a:extLst>
              <a:ext uri="{FF2B5EF4-FFF2-40B4-BE49-F238E27FC236}">
                <a16:creationId xmlns:a16="http://schemas.microsoft.com/office/drawing/2014/main" id="{A809E3C3-BF4D-B70A-7BD9-F5ADD3467511}"/>
              </a:ext>
            </a:extLst>
          </p:cNvPr>
          <p:cNvSpPr/>
          <p:nvPr/>
        </p:nvSpPr>
        <p:spPr bwMode="auto">
          <a:xfrm>
            <a:off x="1092200" y="1913831"/>
            <a:ext cx="967093" cy="151320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19D7FD10-9FA0-F8FC-C234-D16A5E34F5B2}"/>
              </a:ext>
            </a:extLst>
          </p:cNvPr>
          <p:cNvSpPr/>
          <p:nvPr/>
        </p:nvSpPr>
        <p:spPr bwMode="auto">
          <a:xfrm>
            <a:off x="8741735" y="1930400"/>
            <a:ext cx="901375" cy="139610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8" name="矩形: 圓角 17">
            <a:extLst>
              <a:ext uri="{FF2B5EF4-FFF2-40B4-BE49-F238E27FC236}">
                <a16:creationId xmlns:a16="http://schemas.microsoft.com/office/drawing/2014/main" id="{2BD3C75A-5E89-AD49-34E7-B6EA3890B427}"/>
              </a:ext>
            </a:extLst>
          </p:cNvPr>
          <p:cNvSpPr/>
          <p:nvPr/>
        </p:nvSpPr>
        <p:spPr bwMode="auto">
          <a:xfrm>
            <a:off x="4825514" y="1930400"/>
            <a:ext cx="901375" cy="149663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8" name="橢圓 7">
            <a:extLst>
              <a:ext uri="{FF2B5EF4-FFF2-40B4-BE49-F238E27FC236}">
                <a16:creationId xmlns:a16="http://schemas.microsoft.com/office/drawing/2014/main" id="{CDF7DE33-B3ED-F94C-5C94-40965CDFF632}"/>
              </a:ext>
            </a:extLst>
          </p:cNvPr>
          <p:cNvSpPr/>
          <p:nvPr/>
        </p:nvSpPr>
        <p:spPr bwMode="auto">
          <a:xfrm>
            <a:off x="375781" y="1945594"/>
            <a:ext cx="1552263" cy="1582887"/>
          </a:xfrm>
          <a:prstGeom prst="ellipse">
            <a:avLst/>
          </a:prstGeom>
          <a:blipFill dpi="0" rotWithShape="1">
            <a:blip r:embed="rId7" cstate="hqprint">
              <a:extLst>
                <a:ext uri="{28A0092B-C50C-407E-A947-70E740481C1C}">
                  <a14:useLocalDpi xmlns:a14="http://schemas.microsoft.com/office/drawing/2010/main"/>
                </a:ext>
              </a:extLst>
            </a:blip>
            <a:srcRect/>
            <a:stretch>
              <a:fillRect/>
            </a:stretch>
          </a:blipFill>
          <a:ln w="9525" cap="flat" cmpd="sng" algn="ctr">
            <a:solidFill>
              <a:schemeClr val="bg1">
                <a:lumMod val="50000"/>
              </a:schemeClr>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algn="ctr" defTabSz="914422" fontAlgn="base">
              <a:spcBef>
                <a:spcPct val="0"/>
              </a:spcBef>
              <a:spcAft>
                <a:spcPct val="0"/>
              </a:spcAft>
              <a:defRPr/>
            </a:pPr>
            <a:endParaRPr kumimoji="1" lang="zh-TW" altLang="en-US" sz="1801" dirty="0">
              <a:solidFill>
                <a:prstClr val="black"/>
              </a:solidFill>
              <a:ea typeface="微軟正黑體" panose="020B0604030504040204" pitchFamily="34" charset="-120"/>
            </a:endParaRPr>
          </a:p>
        </p:txBody>
      </p:sp>
      <p:sp>
        <p:nvSpPr>
          <p:cNvPr id="19" name="矩形: 圓角 18">
            <a:extLst>
              <a:ext uri="{FF2B5EF4-FFF2-40B4-BE49-F238E27FC236}">
                <a16:creationId xmlns:a16="http://schemas.microsoft.com/office/drawing/2014/main" id="{7647DCFB-0232-26E0-D336-418F19CB03B3}"/>
              </a:ext>
            </a:extLst>
          </p:cNvPr>
          <p:cNvSpPr/>
          <p:nvPr/>
        </p:nvSpPr>
        <p:spPr bwMode="auto">
          <a:xfrm>
            <a:off x="1939975" y="1973620"/>
            <a:ext cx="1958106" cy="191917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zh-TW" altLang="en-US" sz="20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佈局下一階段能環關鍵技術與核心議題所需的前瞻技術，掌握未來產業發展先機</a:t>
            </a:r>
          </a:p>
        </p:txBody>
      </p:sp>
      <p:pic>
        <p:nvPicPr>
          <p:cNvPr id="22" name="圖片 21">
            <a:extLst>
              <a:ext uri="{FF2B5EF4-FFF2-40B4-BE49-F238E27FC236}">
                <a16:creationId xmlns:a16="http://schemas.microsoft.com/office/drawing/2014/main" id="{B1D3AA19-7BA7-6EE9-D58C-F9CDC58E0FE1}"/>
              </a:ext>
            </a:extLst>
          </p:cNvPr>
          <p:cNvPicPr>
            <a:picLocks noChangeAspect="1"/>
          </p:cNvPicPr>
          <p:nvPr/>
        </p:nvPicPr>
        <p:blipFill>
          <a:blip r:embed="rId3">
            <a:extLst>
              <a:ext uri="{28A0092B-C50C-407E-A947-70E740481C1C}">
                <a14:useLocalDpi xmlns:a14="http://schemas.microsoft.com/office/drawing/2010/main" val="0"/>
              </a:ext>
            </a:extLst>
          </a:blip>
          <a:srcRect l="11781" t="66166" r="63261" b="25203"/>
          <a:stretch/>
        </p:blipFill>
        <p:spPr>
          <a:xfrm>
            <a:off x="4686836" y="5431882"/>
            <a:ext cx="2818327" cy="649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圖片 22">
            <a:extLst>
              <a:ext uri="{FF2B5EF4-FFF2-40B4-BE49-F238E27FC236}">
                <a16:creationId xmlns:a16="http://schemas.microsoft.com/office/drawing/2014/main" id="{A55832BA-7875-DCB7-EE43-EE044FE68415}"/>
              </a:ext>
            </a:extLst>
          </p:cNvPr>
          <p:cNvPicPr>
            <a:picLocks noChangeAspect="1"/>
          </p:cNvPicPr>
          <p:nvPr/>
        </p:nvPicPr>
        <p:blipFill>
          <a:blip r:embed="rId3">
            <a:extLst>
              <a:ext uri="{28A0092B-C50C-407E-A947-70E740481C1C}">
                <a14:useLocalDpi xmlns:a14="http://schemas.microsoft.com/office/drawing/2010/main" val="0"/>
              </a:ext>
            </a:extLst>
          </a:blip>
          <a:srcRect l="3800" t="56900" r="2802" b="33854"/>
          <a:stretch/>
        </p:blipFill>
        <p:spPr>
          <a:xfrm>
            <a:off x="1263773" y="4494423"/>
            <a:ext cx="9882166" cy="652221"/>
          </a:xfrm>
          <a:prstGeom prst="rect">
            <a:avLst/>
          </a:prstGeom>
          <a:ln>
            <a:noFill/>
          </a:ln>
          <a:effectLst>
            <a:softEdge rad="112500"/>
          </a:effectLst>
        </p:spPr>
      </p:pic>
      <p:sp>
        <p:nvSpPr>
          <p:cNvPr id="25" name="矩形 24">
            <a:extLst>
              <a:ext uri="{FF2B5EF4-FFF2-40B4-BE49-F238E27FC236}">
                <a16:creationId xmlns:a16="http://schemas.microsoft.com/office/drawing/2014/main" id="{1EEAC42D-7C8A-237C-9BAA-AC4A5846B2D6}"/>
              </a:ext>
            </a:extLst>
          </p:cNvPr>
          <p:cNvSpPr/>
          <p:nvPr/>
        </p:nvSpPr>
        <p:spPr bwMode="auto">
          <a:xfrm>
            <a:off x="5784757" y="2048729"/>
            <a:ext cx="1519338" cy="18298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16" name="矩形: 圓角 15">
            <a:extLst>
              <a:ext uri="{FF2B5EF4-FFF2-40B4-BE49-F238E27FC236}">
                <a16:creationId xmlns:a16="http://schemas.microsoft.com/office/drawing/2014/main" id="{238711C6-A08D-6EA2-0BFF-DD47297387CC}"/>
              </a:ext>
            </a:extLst>
          </p:cNvPr>
          <p:cNvSpPr/>
          <p:nvPr/>
        </p:nvSpPr>
        <p:spPr bwMode="auto">
          <a:xfrm>
            <a:off x="5686333" y="1979985"/>
            <a:ext cx="2070100" cy="178818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zh-TW" altLang="en-US" sz="20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深化與學校的合作關係，強化產學連結與技術交流，促進知識研發與資源共享</a:t>
            </a:r>
          </a:p>
        </p:txBody>
      </p:sp>
      <p:pic>
        <p:nvPicPr>
          <p:cNvPr id="21" name="圖片 20">
            <a:extLst>
              <a:ext uri="{FF2B5EF4-FFF2-40B4-BE49-F238E27FC236}">
                <a16:creationId xmlns:a16="http://schemas.microsoft.com/office/drawing/2014/main" id="{52D88B94-6441-2E2D-B66B-F8A38BFD2032}"/>
              </a:ext>
            </a:extLst>
          </p:cNvPr>
          <p:cNvPicPr>
            <a:picLocks noChangeAspect="1"/>
          </p:cNvPicPr>
          <p:nvPr/>
        </p:nvPicPr>
        <p:blipFill>
          <a:blip r:embed="rId8" cstate="print">
            <a:extLst>
              <a:ext uri="{28A0092B-C50C-407E-A947-70E740481C1C}">
                <a14:useLocalDpi xmlns:a14="http://schemas.microsoft.com/office/drawing/2010/main" val="0"/>
              </a:ext>
            </a:extLst>
          </a:blip>
          <a:srcRect l="3385" t="7647" r="7711" b="11121"/>
          <a:stretch/>
        </p:blipFill>
        <p:spPr>
          <a:xfrm>
            <a:off x="4187649" y="1974001"/>
            <a:ext cx="1539240" cy="1554480"/>
          </a:xfrm>
          <a:prstGeom prst="ellipse">
            <a:avLst/>
          </a:prstGeom>
          <a:ln w="19050" cap="rnd">
            <a:solidFill>
              <a:srgbClr val="509455"/>
            </a:solidFill>
          </a:ln>
          <a:effectLst>
            <a:outerShdw blurRad="50800" dist="38100" dir="2700000" algn="tl" rotWithShape="0">
              <a:prstClr val="black">
                <a:alpha val="40000"/>
              </a:prstClr>
            </a:outerShdw>
            <a:reflection endPos="0" dir="5400000" sy="-100000" algn="bl" rotWithShape="0"/>
          </a:effectLst>
          <a:scene3d>
            <a:camera prst="orthographicFront"/>
            <a:lightRig rig="contrasting" dir="t">
              <a:rot lat="0" lon="0" rev="3000000"/>
            </a:lightRig>
          </a:scene3d>
          <a:sp3d contourW="7620">
            <a:bevelT w="95250" h="31750"/>
            <a:contourClr>
              <a:srgbClr val="333333"/>
            </a:contourClr>
          </a:sp3d>
        </p:spPr>
      </p:pic>
      <p:sp>
        <p:nvSpPr>
          <p:cNvPr id="26" name="矩形 25">
            <a:extLst>
              <a:ext uri="{FF2B5EF4-FFF2-40B4-BE49-F238E27FC236}">
                <a16:creationId xmlns:a16="http://schemas.microsoft.com/office/drawing/2014/main" id="{9D62FF94-F36A-0A3B-C8DE-DB9CB978BF57}"/>
              </a:ext>
            </a:extLst>
          </p:cNvPr>
          <p:cNvSpPr/>
          <p:nvPr/>
        </p:nvSpPr>
        <p:spPr bwMode="auto">
          <a:xfrm>
            <a:off x="9643110" y="3309939"/>
            <a:ext cx="1786890" cy="6076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6" name="矩形: 圓角 5">
            <a:extLst>
              <a:ext uri="{FF2B5EF4-FFF2-40B4-BE49-F238E27FC236}">
                <a16:creationId xmlns:a16="http://schemas.microsoft.com/office/drawing/2014/main" id="{87EC3D18-60AC-64C2-CE50-0BF0AAEDA8F3}"/>
              </a:ext>
            </a:extLst>
          </p:cNvPr>
          <p:cNvSpPr/>
          <p:nvPr/>
        </p:nvSpPr>
        <p:spPr bwMode="auto">
          <a:xfrm>
            <a:off x="9373429" y="1945594"/>
            <a:ext cx="2272941" cy="182983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zh-TW" altLang="en-US" sz="20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延攬</a:t>
            </a:r>
            <a:r>
              <a:rPr kumimoji="1" lang="en-US" altLang="zh-TW" sz="20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00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培育優秀人才，提供合作學生優先進入工研院實習與就業機會，培育綠能與環境產業生力軍</a:t>
            </a:r>
          </a:p>
        </p:txBody>
      </p:sp>
      <p:pic>
        <p:nvPicPr>
          <p:cNvPr id="24" name="圖片 23">
            <a:extLst>
              <a:ext uri="{FF2B5EF4-FFF2-40B4-BE49-F238E27FC236}">
                <a16:creationId xmlns:a16="http://schemas.microsoft.com/office/drawing/2014/main" id="{0DD4639E-ED9B-A4D1-4C8E-EE997888707C}"/>
              </a:ext>
            </a:extLst>
          </p:cNvPr>
          <p:cNvPicPr>
            <a:picLocks noChangeAspect="1"/>
          </p:cNvPicPr>
          <p:nvPr/>
        </p:nvPicPr>
        <p:blipFill>
          <a:blip r:embed="rId9" cstate="print">
            <a:extLst>
              <a:ext uri="{28A0092B-C50C-407E-A947-70E740481C1C}">
                <a14:useLocalDpi xmlns:a14="http://schemas.microsoft.com/office/drawing/2010/main" val="0"/>
              </a:ext>
            </a:extLst>
          </a:blip>
          <a:srcRect l="6028" t="5716" r="4101" b="5986"/>
          <a:stretch/>
        </p:blipFill>
        <p:spPr>
          <a:xfrm>
            <a:off x="7955143" y="1995432"/>
            <a:ext cx="1539240" cy="1555115"/>
          </a:xfrm>
          <a:prstGeom prst="ellipse">
            <a:avLst/>
          </a:prstGeom>
          <a:ln w="19050" cap="rnd">
            <a:solidFill>
              <a:srgbClr val="1E8B9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5645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EAE4CFA2-D5DC-D7A7-05F5-3DD7F2FA8AF4}"/>
              </a:ext>
            </a:extLst>
          </p:cNvPr>
          <p:cNvPicPr>
            <a:picLocks noChangeAspect="1"/>
          </p:cNvPicPr>
          <p:nvPr/>
        </p:nvPicPr>
        <p:blipFill>
          <a:blip r:embed="rId2">
            <a:extLst>
              <a:ext uri="{28A0092B-C50C-407E-A947-70E740481C1C}">
                <a14:useLocalDpi xmlns:a14="http://schemas.microsoft.com/office/drawing/2010/main" val="0"/>
              </a:ext>
            </a:extLst>
          </a:blip>
          <a:srcRect l="-1" t="6666" r="518" b="8742"/>
          <a:stretch/>
        </p:blipFill>
        <p:spPr>
          <a:xfrm>
            <a:off x="582361" y="869080"/>
            <a:ext cx="11027277" cy="5684120"/>
          </a:xfrm>
          <a:prstGeom prst="rect">
            <a:avLst/>
          </a:prstGeom>
        </p:spPr>
      </p:pic>
      <p:sp>
        <p:nvSpPr>
          <p:cNvPr id="12" name="文字方塊 11">
            <a:extLst>
              <a:ext uri="{FF2B5EF4-FFF2-40B4-BE49-F238E27FC236}">
                <a16:creationId xmlns:a16="http://schemas.microsoft.com/office/drawing/2014/main" id="{F4FFC885-A49F-22CB-626F-84FBB1A988A6}"/>
              </a:ext>
            </a:extLst>
          </p:cNvPr>
          <p:cNvSpPr txBox="1"/>
          <p:nvPr/>
        </p:nvSpPr>
        <p:spPr>
          <a:xfrm>
            <a:off x="0" y="222749"/>
            <a:ext cx="12192000" cy="646331"/>
          </a:xfrm>
          <a:prstGeom prst="rect">
            <a:avLst/>
          </a:prstGeom>
          <a:noFill/>
        </p:spPr>
        <p:txBody>
          <a:bodyPr wrap="square" rtlCol="0">
            <a:spAutoFit/>
          </a:bodyPr>
          <a:lstStyle/>
          <a:p>
            <a:pPr algn="ctr"/>
            <a:r>
              <a:rPr lang="zh-TW" altLang="en-US" sz="3600" b="1" u="sng" dirty="0">
                <a:solidFill>
                  <a:srgbClr val="00B2B3"/>
                </a:solidFill>
                <a:latin typeface="微軟正黑體" panose="020B0604030504040204" pitchFamily="34" charset="-120"/>
                <a:ea typeface="微軟正黑體" panose="020B0604030504040204" pitchFamily="34" charset="-120"/>
              </a:rPr>
              <a:t>能源前瞻</a:t>
            </a:r>
            <a:r>
              <a:rPr lang="zh-TW" altLang="en-US" sz="3600" b="1" dirty="0">
                <a:solidFill>
                  <a:srgbClr val="00B2B3"/>
                </a:solidFill>
                <a:latin typeface="微軟正黑體" panose="020B0604030504040204" pitchFamily="34" charset="-120"/>
                <a:ea typeface="微軟正黑體" panose="020B0604030504040204" pitchFamily="34" charset="-120"/>
              </a:rPr>
              <a:t>學研合作說明</a:t>
            </a:r>
          </a:p>
        </p:txBody>
      </p:sp>
      <p:sp>
        <p:nvSpPr>
          <p:cNvPr id="10" name="矩形: 圓角 9">
            <a:extLst>
              <a:ext uri="{FF2B5EF4-FFF2-40B4-BE49-F238E27FC236}">
                <a16:creationId xmlns:a16="http://schemas.microsoft.com/office/drawing/2014/main" id="{865AFBE1-F392-0E3D-3614-A5EDB0D22578}"/>
              </a:ext>
            </a:extLst>
          </p:cNvPr>
          <p:cNvSpPr/>
          <p:nvPr/>
        </p:nvSpPr>
        <p:spPr bwMode="auto">
          <a:xfrm>
            <a:off x="7213340" y="4127988"/>
            <a:ext cx="1818899" cy="1500652"/>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1" hangingPunct="1">
              <a:lnSpc>
                <a:spcPts val="2000"/>
              </a:lnSpc>
            </a:pPr>
            <a:r>
              <a:rPr lang="zh-TW" altLang="en-US" sz="1600" dirty="0">
                <a:latin typeface="微軟正黑體" panose="020B0604030504040204" pitchFamily="34" charset="-120"/>
                <a:ea typeface="微軟正黑體" panose="020B0604030504040204" pitchFamily="34" charset="-120"/>
              </a:rPr>
              <a:t>獲得同意的計畫，能專分包負責人跟教授溝通細節，合作內容寫入能專細部計畫書</a:t>
            </a:r>
          </a:p>
        </p:txBody>
      </p:sp>
      <p:sp>
        <p:nvSpPr>
          <p:cNvPr id="9" name="矩形: 圓角 8">
            <a:extLst>
              <a:ext uri="{FF2B5EF4-FFF2-40B4-BE49-F238E27FC236}">
                <a16:creationId xmlns:a16="http://schemas.microsoft.com/office/drawing/2014/main" id="{51D6418F-3BAD-3472-48A4-C68597F591DE}"/>
              </a:ext>
            </a:extLst>
          </p:cNvPr>
          <p:cNvSpPr/>
          <p:nvPr/>
        </p:nvSpPr>
        <p:spPr bwMode="auto">
          <a:xfrm>
            <a:off x="5049781" y="4127988"/>
            <a:ext cx="1747259" cy="1429532"/>
          </a:xfrm>
          <a:prstGeom prst="roundRect">
            <a:avLst/>
          </a:prstGeom>
          <a:solidFill>
            <a:srgbClr val="FFE0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1" hangingPunct="1">
              <a:lnSpc>
                <a:spcPts val="2000"/>
              </a:lnSpc>
            </a:pPr>
            <a:r>
              <a:rPr lang="zh-TW" altLang="en-US" sz="1600" dirty="0">
                <a:latin typeface="微軟正黑體" panose="020B0604030504040204" pitchFamily="34" charset="-120"/>
                <a:ea typeface="微軟正黑體" panose="020B0604030504040204" pitchFamily="34" charset="-120"/>
              </a:rPr>
              <a:t>擬提案的教授，提出提案申請表，包括：中英文摘要、計畫說明等，以及個人資料表</a:t>
            </a:r>
          </a:p>
        </p:txBody>
      </p:sp>
      <p:sp>
        <p:nvSpPr>
          <p:cNvPr id="7" name="矩形: 圓角 6">
            <a:extLst>
              <a:ext uri="{FF2B5EF4-FFF2-40B4-BE49-F238E27FC236}">
                <a16:creationId xmlns:a16="http://schemas.microsoft.com/office/drawing/2014/main" id="{9082173D-AC80-06F7-0F8F-4692F707EED4}"/>
              </a:ext>
            </a:extLst>
          </p:cNvPr>
          <p:cNvSpPr/>
          <p:nvPr/>
        </p:nvSpPr>
        <p:spPr bwMode="auto">
          <a:xfrm>
            <a:off x="9448539" y="4127988"/>
            <a:ext cx="1981461" cy="1429532"/>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1" hangingPunct="1">
              <a:lnSpc>
                <a:spcPts val="2000"/>
              </a:lnSpc>
            </a:pPr>
            <a:r>
              <a:rPr lang="zh-TW" altLang="en-US" sz="1600" dirty="0">
                <a:latin typeface="微軟正黑體" panose="020B0604030504040204" pitchFamily="34" charset="-120"/>
                <a:ea typeface="微軟正黑體" panose="020B0604030504040204" pitchFamily="34" charset="-120"/>
              </a:rPr>
              <a:t>依循能專計畫管理規章執行，並繳交：</a:t>
            </a:r>
          </a:p>
          <a:p>
            <a:pPr marL="285750" indent="-285750" algn="just" eaLnBrk="1" hangingPunct="1">
              <a:lnSpc>
                <a:spcPts val="2000"/>
              </a:lnSpc>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提案計畫書</a:t>
            </a:r>
            <a:endParaRPr lang="en-US" altLang="zh-TW" sz="1600" dirty="0">
              <a:latin typeface="微軟正黑體" panose="020B0604030504040204" pitchFamily="34" charset="-120"/>
              <a:ea typeface="微軟正黑體" panose="020B0604030504040204" pitchFamily="34" charset="-120"/>
            </a:endParaRPr>
          </a:p>
          <a:p>
            <a:pPr marL="285750" indent="-285750" algn="just" eaLnBrk="1" hangingPunct="1">
              <a:lnSpc>
                <a:spcPts val="2000"/>
              </a:lnSpc>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期中報告</a:t>
            </a:r>
            <a:endParaRPr lang="en-US" altLang="zh-TW" sz="1600" dirty="0">
              <a:latin typeface="微軟正黑體" panose="020B0604030504040204" pitchFamily="34" charset="-120"/>
              <a:ea typeface="微軟正黑體" panose="020B0604030504040204" pitchFamily="34" charset="-120"/>
            </a:endParaRPr>
          </a:p>
          <a:p>
            <a:pPr marL="285750" indent="-285750" algn="just" eaLnBrk="1" hangingPunct="1">
              <a:lnSpc>
                <a:spcPts val="2000"/>
              </a:lnSpc>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期末報告</a:t>
            </a:r>
          </a:p>
        </p:txBody>
      </p:sp>
      <p:sp>
        <p:nvSpPr>
          <p:cNvPr id="11" name="矩形: 圓角 10">
            <a:extLst>
              <a:ext uri="{FF2B5EF4-FFF2-40B4-BE49-F238E27FC236}">
                <a16:creationId xmlns:a16="http://schemas.microsoft.com/office/drawing/2014/main" id="{CE0B0296-D451-2A04-AD99-7D6D99E0CB17}"/>
              </a:ext>
            </a:extLst>
          </p:cNvPr>
          <p:cNvSpPr/>
          <p:nvPr/>
        </p:nvSpPr>
        <p:spPr bwMode="auto">
          <a:xfrm>
            <a:off x="860662" y="4127988"/>
            <a:ext cx="1747259" cy="1111524"/>
          </a:xfrm>
          <a:prstGeom prst="roundRect">
            <a:avLst/>
          </a:prstGeom>
          <a:solidFill>
            <a:srgbClr val="99CCFF"/>
          </a:solidFill>
          <a:ln>
            <a:solidFill>
              <a:srgbClr val="99CC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TW" altLang="en-US" sz="1600" dirty="0">
                <a:latin typeface="+mj-ea"/>
                <a:ea typeface="+mj-ea"/>
              </a:rPr>
              <a:t>工研院</a:t>
            </a:r>
            <a:r>
              <a:rPr lang="zh-TW" altLang="en-US" sz="1600" dirty="0"/>
              <a:t>依據全球趨勢與下階段能專需求，提出前瞻技術範疇</a:t>
            </a:r>
            <a:endParaRPr lang="en-US" altLang="zh-TW" sz="1600" dirty="0">
              <a:latin typeface="+mj-ea"/>
              <a:ea typeface="+mj-ea"/>
            </a:endParaRPr>
          </a:p>
        </p:txBody>
      </p:sp>
      <p:sp>
        <p:nvSpPr>
          <p:cNvPr id="13" name="矩形: 圓角 12">
            <a:extLst>
              <a:ext uri="{FF2B5EF4-FFF2-40B4-BE49-F238E27FC236}">
                <a16:creationId xmlns:a16="http://schemas.microsoft.com/office/drawing/2014/main" id="{13B8698F-22B8-2A0F-0441-1BC572FA8225}"/>
              </a:ext>
            </a:extLst>
          </p:cNvPr>
          <p:cNvSpPr/>
          <p:nvPr/>
        </p:nvSpPr>
        <p:spPr bwMode="auto">
          <a:xfrm>
            <a:off x="2955221" y="4127988"/>
            <a:ext cx="1747259" cy="1111524"/>
          </a:xfrm>
          <a:prstGeom prst="roundRect">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TW" altLang="en-US" sz="1600" dirty="0"/>
              <a:t>工研院到學校說明徵案的前瞻技術範疇、合作模式、經費規模等</a:t>
            </a:r>
            <a:endParaRPr lang="en-US" altLang="zh-TW" sz="1600" dirty="0"/>
          </a:p>
        </p:txBody>
      </p:sp>
      <p:sp>
        <p:nvSpPr>
          <p:cNvPr id="2" name="投影片編號版面配置區 4">
            <a:extLst>
              <a:ext uri="{FF2B5EF4-FFF2-40B4-BE49-F238E27FC236}">
                <a16:creationId xmlns:a16="http://schemas.microsoft.com/office/drawing/2014/main" id="{E4E5D1B9-14E0-7C76-4C93-49EF862D6C82}"/>
              </a:ext>
            </a:extLst>
          </p:cNvPr>
          <p:cNvSpPr txBox="1">
            <a:spLocks/>
          </p:cNvSpPr>
          <p:nvPr/>
        </p:nvSpPr>
        <p:spPr>
          <a:xfrm>
            <a:off x="11614808" y="6619875"/>
            <a:ext cx="5715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rPr>
              <a:pPr algn="r">
                <a:defRPr/>
              </a:pPr>
              <a:t>5</a:t>
            </a:fld>
            <a:endParaRPr lang="en-US" altLang="zh-TW" sz="1200">
              <a:solidFill>
                <a:schemeClr val="bg1"/>
              </a:solidFill>
            </a:endParaRPr>
          </a:p>
        </p:txBody>
      </p:sp>
      <p:sp>
        <p:nvSpPr>
          <p:cNvPr id="3" name="矩形 2">
            <a:extLst>
              <a:ext uri="{FF2B5EF4-FFF2-40B4-BE49-F238E27FC236}">
                <a16:creationId xmlns:a16="http://schemas.microsoft.com/office/drawing/2014/main" id="{D11F6FF1-015E-257E-7AC6-8D1ABE26F4A7}"/>
              </a:ext>
            </a:extLst>
          </p:cNvPr>
          <p:cNvSpPr/>
          <p:nvPr/>
        </p:nvSpPr>
        <p:spPr bwMode="auto">
          <a:xfrm>
            <a:off x="2246244" y="1623458"/>
            <a:ext cx="278295" cy="3677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a:ln>
                  <a:noFill/>
                </a:ln>
                <a:solidFill>
                  <a:srgbClr val="004099"/>
                </a:solidFill>
                <a:effectLst/>
                <a:latin typeface="微軟正黑體" panose="020B0604030504040204" pitchFamily="34" charset="-120"/>
                <a:ea typeface="微軟正黑體" panose="020B0604030504040204" pitchFamily="34" charset="-120"/>
              </a:rPr>
              <a:t>疇</a:t>
            </a:r>
          </a:p>
        </p:txBody>
      </p:sp>
    </p:spTree>
    <p:extLst>
      <p:ext uri="{BB962C8B-B14F-4D97-AF65-F5344CB8AC3E}">
        <p14:creationId xmlns:p14="http://schemas.microsoft.com/office/powerpoint/2010/main" val="102921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BD139DB-BD47-466D-82F2-1512E94596C8}"/>
              </a:ext>
            </a:extLst>
          </p:cNvPr>
          <p:cNvSpPr txBox="1"/>
          <p:nvPr/>
        </p:nvSpPr>
        <p:spPr>
          <a:xfrm>
            <a:off x="0" y="165010"/>
            <a:ext cx="12192000" cy="646331"/>
          </a:xfrm>
          <a:prstGeom prst="rect">
            <a:avLst/>
          </a:prstGeom>
          <a:noFill/>
        </p:spPr>
        <p:txBody>
          <a:bodyPr wrap="square" rtlCol="0">
            <a:spAutoFit/>
          </a:bodyPr>
          <a:lstStyle/>
          <a:p>
            <a:pPr algn="ctr"/>
            <a:r>
              <a:rPr lang="en-US" altLang="zh-TW" sz="3600" b="1" dirty="0">
                <a:solidFill>
                  <a:srgbClr val="00B2B3"/>
                </a:solidFill>
                <a:latin typeface="+mj-lt"/>
                <a:ea typeface="+mj-ea"/>
                <a:cs typeface="+mj-cs"/>
              </a:rPr>
              <a:t> </a:t>
            </a:r>
            <a:r>
              <a:rPr lang="zh-TW" altLang="en-US" sz="3600" b="1" u="sng" dirty="0">
                <a:solidFill>
                  <a:srgbClr val="00B2B3"/>
                </a:solidFill>
                <a:latin typeface="+mj-lt"/>
                <a:ea typeface="+mj-ea"/>
                <a:cs typeface="+mj-cs"/>
              </a:rPr>
              <a:t>能源前瞻</a:t>
            </a:r>
            <a:r>
              <a:rPr lang="zh-TW" altLang="en-US" sz="3600" b="1" dirty="0">
                <a:solidFill>
                  <a:srgbClr val="00B2B3"/>
                </a:solidFill>
                <a:latin typeface="+mj-lt"/>
                <a:ea typeface="+mj-ea"/>
                <a:cs typeface="+mj-cs"/>
              </a:rPr>
              <a:t>學研合作總表</a:t>
            </a:r>
          </a:p>
        </p:txBody>
      </p:sp>
      <p:sp>
        <p:nvSpPr>
          <p:cNvPr id="5" name="投影片編號版面配置區 5">
            <a:extLst>
              <a:ext uri="{FF2B5EF4-FFF2-40B4-BE49-F238E27FC236}">
                <a16:creationId xmlns:a16="http://schemas.microsoft.com/office/drawing/2014/main" id="{D6A1167E-99C7-4E4C-97C9-600D63E37186}"/>
              </a:ext>
            </a:extLst>
          </p:cNvPr>
          <p:cNvSpPr txBox="1">
            <a:spLocks/>
          </p:cNvSpPr>
          <p:nvPr/>
        </p:nvSpPr>
        <p:spPr>
          <a:xfrm>
            <a:off x="9448800" y="6601968"/>
            <a:ext cx="2743200" cy="256032"/>
          </a:xfrm>
          <a:prstGeom prst="rect">
            <a:avLst/>
          </a:prstGeom>
        </p:spPr>
        <p:txBody>
          <a:bodyPr vert="horz" lIns="91440" tIns="45720" rIns="91440" bIns="45720" rtlCol="0" anchor="ctr"/>
          <a:lstStyle>
            <a:defPPr>
              <a:defRPr lang="zh-TW"/>
            </a:defPPr>
            <a:lvl1pPr marL="0" algn="r" defTabSz="914400" rtl="0" eaLnBrk="1" fontAlgn="base" latinLnBrk="0" hangingPunct="1">
              <a:spcBef>
                <a:spcPct val="0"/>
              </a:spcBef>
              <a:spcAft>
                <a:spcPct val="0"/>
              </a:spcAft>
              <a:defRPr kumimoji="1"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kumimoji="1"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kumimoji="1"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kumimoji="1"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46C138A-032A-411A-9593-C99EAA01E5A4}" type="slidenum">
              <a:rPr lang="zh-TW" altLang="en-US" smtClean="0">
                <a:solidFill>
                  <a:schemeClr val="bg1"/>
                </a:solidFill>
              </a:rPr>
              <a:pPr/>
              <a:t>6</a:t>
            </a:fld>
            <a:endParaRPr lang="zh-TW" altLang="en-US" dirty="0">
              <a:solidFill>
                <a:schemeClr val="bg1"/>
              </a:solidFill>
            </a:endParaRPr>
          </a:p>
        </p:txBody>
      </p:sp>
      <p:graphicFrame>
        <p:nvGraphicFramePr>
          <p:cNvPr id="7" name="表格 2">
            <a:extLst>
              <a:ext uri="{FF2B5EF4-FFF2-40B4-BE49-F238E27FC236}">
                <a16:creationId xmlns:a16="http://schemas.microsoft.com/office/drawing/2014/main" id="{30EFEF75-1842-4254-B208-96ED8A284C13}"/>
              </a:ext>
            </a:extLst>
          </p:cNvPr>
          <p:cNvGraphicFramePr>
            <a:graphicFrameLocks noGrp="1"/>
          </p:cNvGraphicFramePr>
          <p:nvPr>
            <p:extLst>
              <p:ext uri="{D42A27DB-BD31-4B8C-83A1-F6EECF244321}">
                <p14:modId xmlns:p14="http://schemas.microsoft.com/office/powerpoint/2010/main" val="2091171777"/>
              </p:ext>
            </p:extLst>
          </p:nvPr>
        </p:nvGraphicFramePr>
        <p:xfrm>
          <a:off x="2311405" y="1236694"/>
          <a:ext cx="7569189" cy="4939921"/>
        </p:xfrm>
        <a:graphic>
          <a:graphicData uri="http://schemas.openxmlformats.org/drawingml/2006/table">
            <a:tbl>
              <a:tblPr firstRow="1" bandRow="1"/>
              <a:tblGrid>
                <a:gridCol w="1327507">
                  <a:extLst>
                    <a:ext uri="{9D8B030D-6E8A-4147-A177-3AD203B41FA5}">
                      <a16:colId xmlns:a16="http://schemas.microsoft.com/office/drawing/2014/main" val="610068652"/>
                    </a:ext>
                  </a:extLst>
                </a:gridCol>
                <a:gridCol w="6241682">
                  <a:extLst>
                    <a:ext uri="{9D8B030D-6E8A-4147-A177-3AD203B41FA5}">
                      <a16:colId xmlns:a16="http://schemas.microsoft.com/office/drawing/2014/main" val="1992309065"/>
                    </a:ext>
                  </a:extLst>
                </a:gridCol>
              </a:tblGrid>
              <a:tr h="4511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zh-TW" altLang="en-US" sz="1800" dirty="0">
                        <a:latin typeface="+mn-lt"/>
                        <a:ea typeface="微軟正黑體" panose="020B0604030504040204" pitchFamily="34" charset="-120"/>
                      </a:endParaRPr>
                    </a:p>
                  </a:txBody>
                  <a:tcPr anchor="ctr">
                    <a:lnL w="28575" cap="flat" cmpd="sng" algn="ctr">
                      <a:solidFill>
                        <a:schemeClr val="accent1">
                          <a:lumMod val="75000"/>
                        </a:schemeClr>
                      </a:solidFill>
                      <a:prstDash val="solid"/>
                      <a:round/>
                      <a:headEnd type="none" w="med" len="med"/>
                      <a:tailEnd type="none" w="med" len="med"/>
                    </a:lnL>
                    <a:lnR w="12700" cmpd="sng">
                      <a:solidFill>
                        <a:sysClr val="window" lastClr="FFFFFF"/>
                      </a:solidFill>
                    </a:lnR>
                    <a:lnT w="28575" cap="flat" cmpd="sng" algn="ctr">
                      <a:solidFill>
                        <a:schemeClr val="accent1">
                          <a:lumMod val="75000"/>
                        </a:schemeClr>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1800" dirty="0">
                          <a:latin typeface="+mn-lt"/>
                          <a:ea typeface="微軟正黑體" panose="020B0604030504040204" pitchFamily="34" charset="-120"/>
                        </a:rPr>
                        <a:t>能源前瞻學研</a:t>
                      </a: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317930249"/>
                  </a:ext>
                </a:extLst>
              </a:tr>
              <a:tr h="7518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微軟正黑體" panose="020B0604030504040204" pitchFamily="34" charset="-120"/>
                          <a:ea typeface="微軟正黑體" panose="020B0604030504040204" pitchFamily="34" charset="-120"/>
                        </a:rPr>
                        <a:t>合作定位</a:t>
                      </a:r>
                    </a:p>
                  </a:txBody>
                  <a:tcPr anchor="ctr">
                    <a:lnL w="28575" cap="flat" cmpd="sng" algn="ctr">
                      <a:solidFill>
                        <a:schemeClr val="accent1">
                          <a:lumMod val="75000"/>
                        </a:schemeClr>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9ED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800" dirty="0">
                          <a:latin typeface="微軟正黑體" panose="020B0604030504040204" pitchFamily="34" charset="-120"/>
                          <a:ea typeface="微軟正黑體" panose="020B0604030504040204" pitchFamily="34" charset="-120"/>
                        </a:rPr>
                        <a:t>投入</a:t>
                      </a:r>
                      <a:r>
                        <a:rPr lang="zh-TW" altLang="en-US" sz="1800" b="1" dirty="0">
                          <a:latin typeface="微軟正黑體" panose="020B0604030504040204" pitchFamily="34" charset="-120"/>
                          <a:ea typeface="微軟正黑體" panose="020B0604030504040204" pitchFamily="34" charset="-120"/>
                        </a:rPr>
                        <a:t>下一階段能專</a:t>
                      </a:r>
                      <a:r>
                        <a:rPr lang="zh-TW" altLang="en-US" sz="1800" dirty="0">
                          <a:latin typeface="微軟正黑體" panose="020B0604030504040204" pitchFamily="34" charset="-120"/>
                          <a:ea typeface="微軟正黑體" panose="020B0604030504040204" pitchFamily="34" charset="-120"/>
                        </a:rPr>
                        <a:t>關鍵技術與核心議題所需的前瞻技術</a:t>
                      </a: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4272486946"/>
                  </a:ext>
                </a:extLst>
              </a:tr>
              <a:tr h="7063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微軟正黑體" panose="020B0604030504040204" pitchFamily="34" charset="-120"/>
                          <a:ea typeface="微軟正黑體" panose="020B0604030504040204" pitchFamily="34" charset="-120"/>
                        </a:rPr>
                        <a:t>經費來源</a:t>
                      </a:r>
                    </a:p>
                  </a:txBody>
                  <a:tcPr anchor="ctr">
                    <a:lnL w="28575" cap="flat" cmpd="sng" algn="ctr">
                      <a:solidFill>
                        <a:schemeClr val="accent1">
                          <a:lumMod val="75000"/>
                        </a:schemeClr>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800" dirty="0">
                          <a:latin typeface="微軟正黑體" panose="020B0604030504040204" pitchFamily="34" charset="-120"/>
                          <a:ea typeface="微軟正黑體" panose="020B0604030504040204" pitchFamily="34" charset="-120"/>
                        </a:rPr>
                        <a:t>能源署（補助類）能專計畫業務費</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（列入分包研究計畫）</a:t>
                      </a: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3889010077"/>
                  </a:ext>
                </a:extLst>
              </a:tr>
              <a:tr h="504383">
                <a:tc>
                  <a:txBody>
                    <a:bodyPr/>
                    <a:lstStyle/>
                    <a:p>
                      <a:pPr algn="ct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執行期間</a:t>
                      </a:r>
                    </a:p>
                  </a:txBody>
                  <a:tcPr anchor="ctr">
                    <a:lnL w="28575" cap="flat" cmpd="sng" algn="ctr">
                      <a:solidFill>
                        <a:schemeClr val="accent1">
                          <a:lumMod val="75000"/>
                        </a:scheme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依據合約簽約時間 </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須於當年度</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11</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月</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30</a:t>
                      </a:r>
                      <a:r>
                        <a:rPr lang="zh-TW" altLang="en-US" sz="1400" kern="1200" dirty="0">
                          <a:solidFill>
                            <a:schemeClr val="dk1"/>
                          </a:solidFill>
                          <a:latin typeface="微軟正黑體" panose="020B0604030504040204" pitchFamily="34" charset="-120"/>
                          <a:ea typeface="微軟正黑體" panose="020B0604030504040204" pitchFamily="34" charset="-120"/>
                          <a:cs typeface="+mn-cs"/>
                        </a:rPr>
                        <a:t>日前完成</a:t>
                      </a:r>
                      <a:r>
                        <a:rPr lang="en-US" altLang="zh-TW" sz="1400" kern="1200" dirty="0">
                          <a:solidFill>
                            <a:schemeClr val="dk1"/>
                          </a:solidFill>
                          <a:latin typeface="微軟正黑體" panose="020B0604030504040204" pitchFamily="34" charset="-120"/>
                          <a:ea typeface="微軟正黑體" panose="020B0604030504040204" pitchFamily="34" charset="-120"/>
                          <a:cs typeface="+mn-cs"/>
                        </a:rPr>
                        <a:t>)</a:t>
                      </a:r>
                      <a:endParaRPr lang="en-US" altLang="zh-TW" sz="1800" kern="1200" dirty="0">
                        <a:solidFill>
                          <a:schemeClr val="dk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562195262"/>
                  </a:ext>
                </a:extLst>
              </a:tr>
              <a:tr h="504383">
                <a:tc>
                  <a:txBody>
                    <a:bodyPr/>
                    <a:lstStyle/>
                    <a:p>
                      <a:pPr algn="ct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智慧財產</a:t>
                      </a:r>
                    </a:p>
                  </a:txBody>
                  <a:tcPr anchor="ctr">
                    <a:lnL w="28575" cap="flat" cmpd="sng" algn="ctr">
                      <a:solidFill>
                        <a:schemeClr val="accent1">
                          <a:lumMod val="75000"/>
                        </a:scheme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effectLst/>
                          <a:latin typeface="+mn-lt"/>
                          <a:ea typeface="+mn-ea"/>
                          <a:cs typeface="+mn-cs"/>
                        </a:rPr>
                        <a:t>工研院所有</a:t>
                      </a:r>
                      <a:endParaRPr lang="en-US" altLang="zh-TW" sz="1800" kern="1200" dirty="0">
                        <a:solidFill>
                          <a:schemeClr val="dk1"/>
                        </a:solidFill>
                        <a:effectLst/>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1790132271"/>
                  </a:ext>
                </a:extLst>
              </a:tr>
              <a:tr h="504383">
                <a:tc>
                  <a:txBody>
                    <a:bodyPr/>
                    <a:lstStyle/>
                    <a:p>
                      <a:pPr algn="ct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提案方式</a:t>
                      </a:r>
                    </a:p>
                  </a:txBody>
                  <a:tcPr anchor="ctr">
                    <a:lnL w="28575" cap="flat" cmpd="sng" algn="ctr">
                      <a:solidFill>
                        <a:schemeClr val="accent1">
                          <a:lumMod val="75000"/>
                        </a:scheme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latin typeface="微軟正黑體" panose="020B0604030504040204" pitchFamily="34" charset="-120"/>
                          <a:ea typeface="微軟正黑體" panose="020B0604030504040204" pitchFamily="34" charset="-120"/>
                          <a:cs typeface="+mn-cs"/>
                        </a:rPr>
                        <a:t>主軸式、公開徵案、審查制</a:t>
                      </a: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1272146146"/>
                  </a:ext>
                </a:extLst>
              </a:tr>
              <a:tr h="5043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zh-TW" altLang="en-US" sz="1800" b="1" dirty="0">
                          <a:latin typeface="微軟正黑體" panose="020B0604030504040204" pitchFamily="34" charset="-120"/>
                          <a:ea typeface="微軟正黑體" panose="020B0604030504040204" pitchFamily="34" charset="-120"/>
                        </a:rPr>
                        <a:t>經費規模</a:t>
                      </a:r>
                    </a:p>
                  </a:txBody>
                  <a:tcPr anchor="ctr">
                    <a:lnL w="28575" cap="flat" cmpd="sng" algn="ctr">
                      <a:solidFill>
                        <a:schemeClr val="accent1">
                          <a:lumMod val="75000"/>
                        </a:schemeClr>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9FDF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TW" sz="1800" dirty="0">
                          <a:latin typeface="微軟正黑體" panose="020B0604030504040204" pitchFamily="34" charset="-120"/>
                          <a:ea typeface="微軟正黑體" panose="020B0604030504040204" pitchFamily="34" charset="-120"/>
                        </a:rPr>
                        <a:t>75~80 </a:t>
                      </a:r>
                      <a:r>
                        <a:rPr lang="zh-TW" altLang="en-US" sz="1800" dirty="0">
                          <a:latin typeface="微軟正黑體" panose="020B0604030504040204" pitchFamily="34" charset="-120"/>
                          <a:ea typeface="微軟正黑體" panose="020B0604030504040204" pitchFamily="34" charset="-120"/>
                        </a:rPr>
                        <a:t>萬 </a:t>
                      </a: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9FDFD"/>
                    </a:solidFill>
                  </a:tcPr>
                </a:tc>
                <a:extLst>
                  <a:ext uri="{0D108BD9-81ED-4DB2-BD59-A6C34878D82A}">
                    <a16:rowId xmlns:a16="http://schemas.microsoft.com/office/drawing/2014/main" val="1127083700"/>
                  </a:ext>
                </a:extLst>
              </a:tr>
              <a:tr h="4645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800" b="1" dirty="0">
                          <a:latin typeface="微軟正黑體" panose="020B0604030504040204" pitchFamily="34" charset="-120"/>
                          <a:ea typeface="微軟正黑體" panose="020B0604030504040204" pitchFamily="34" charset="-120"/>
                        </a:rPr>
                        <a:t>TRL</a:t>
                      </a:r>
                      <a:endParaRPr lang="zh-TW" altLang="en-US" sz="1800" b="1" dirty="0">
                        <a:latin typeface="微軟正黑體" panose="020B0604030504040204" pitchFamily="34" charset="-120"/>
                        <a:ea typeface="微軟正黑體" panose="020B0604030504040204" pitchFamily="34" charset="-120"/>
                      </a:endParaRPr>
                    </a:p>
                  </a:txBody>
                  <a:tcPr anchor="ctr">
                    <a:lnL w="28575" cap="flat" cmpd="sng" algn="ctr">
                      <a:solidFill>
                        <a:schemeClr val="accent1">
                          <a:lumMod val="75000"/>
                        </a:scheme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TW" sz="1800" dirty="0">
                          <a:latin typeface="微軟正黑體" panose="020B0604030504040204" pitchFamily="34" charset="-120"/>
                          <a:ea typeface="微軟正黑體" panose="020B0604030504040204" pitchFamily="34" charset="-120"/>
                        </a:rPr>
                        <a:t>2~4</a:t>
                      </a:r>
                      <a:endParaRPr lang="zh-TW" altLang="en-US" sz="1800" dirty="0">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EDEF"/>
                    </a:solidFill>
                  </a:tcPr>
                </a:tc>
                <a:extLst>
                  <a:ext uri="{0D108BD9-81ED-4DB2-BD59-A6C34878D82A}">
                    <a16:rowId xmlns:a16="http://schemas.microsoft.com/office/drawing/2014/main" val="1621943575"/>
                  </a:ext>
                </a:extLst>
              </a:tr>
              <a:tr h="548457">
                <a:tc>
                  <a:txBody>
                    <a:bodyPr/>
                    <a:lstStyle/>
                    <a:p>
                      <a:pPr algn="ctr"/>
                      <a:r>
                        <a:rPr lang="zh-TW" altLang="en-US" sz="1800" b="1" kern="1200" dirty="0">
                          <a:solidFill>
                            <a:schemeClr val="dk1"/>
                          </a:solidFill>
                          <a:latin typeface="微軟正黑體" panose="020B0604030504040204" pitchFamily="34" charset="-120"/>
                          <a:ea typeface="微軟正黑體" panose="020B0604030504040204" pitchFamily="34" charset="-120"/>
                          <a:cs typeface="+mn-cs"/>
                        </a:rPr>
                        <a:t>研發範圍</a:t>
                      </a:r>
                    </a:p>
                  </a:txBody>
                  <a:tcPr anchor="ctr">
                    <a:lnL w="28575" cap="flat" cmpd="sng" algn="ctr">
                      <a:solidFill>
                        <a:schemeClr val="accent1">
                          <a:lumMod val="75000"/>
                        </a:scheme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tx1"/>
                          </a:solidFill>
                          <a:latin typeface="+mn-lt"/>
                          <a:ea typeface="+mn-ea"/>
                          <a:cs typeface="+mn-cs"/>
                        </a:rPr>
                        <a:t>工業燃燒、氫能、能源領域、能源管理與</a:t>
                      </a:r>
                      <a:r>
                        <a:rPr lang="en-US" altLang="zh-TW" sz="1800" kern="1200" dirty="0">
                          <a:solidFill>
                            <a:schemeClr val="tx1"/>
                          </a:solidFill>
                          <a:latin typeface="+mn-lt"/>
                          <a:ea typeface="+mn-ea"/>
                          <a:cs typeface="+mn-cs"/>
                        </a:rPr>
                        <a:t>AI</a:t>
                      </a:r>
                      <a:r>
                        <a:rPr lang="zh-TW" altLang="en-US" sz="1800" kern="1200" dirty="0">
                          <a:solidFill>
                            <a:schemeClr val="tx1"/>
                          </a:solidFill>
                          <a:latin typeface="+mn-lt"/>
                          <a:ea typeface="+mn-ea"/>
                          <a:cs typeface="+mn-cs"/>
                        </a:rPr>
                        <a:t>應用、電力能源</a:t>
                      </a:r>
                      <a:endParaRPr lang="zh-TW" altLang="en-US" sz="1800" dirty="0">
                        <a:solidFill>
                          <a:schemeClr val="tx1"/>
                        </a:solidFill>
                      </a:endParaRPr>
                    </a:p>
                  </a:txBody>
                  <a:tcPr anchor="ctr">
                    <a:lnL w="12700" cap="flat" cmpd="sng" algn="ctr">
                      <a:solidFill>
                        <a:sysClr val="window" lastClr="FFFFFF"/>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939534"/>
                  </a:ext>
                </a:extLst>
              </a:tr>
            </a:tbl>
          </a:graphicData>
        </a:graphic>
      </p:graphicFrame>
      <p:pic>
        <p:nvPicPr>
          <p:cNvPr id="13" name="Image 0" descr="preencoded.png">
            <a:extLst>
              <a:ext uri="{FF2B5EF4-FFF2-40B4-BE49-F238E27FC236}">
                <a16:creationId xmlns:a16="http://schemas.microsoft.com/office/drawing/2014/main" id="{B409D50C-781C-4A52-6665-07C9D3B459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17788" y="1309009"/>
            <a:ext cx="366452" cy="366452"/>
          </a:xfrm>
          <a:prstGeom prst="rect">
            <a:avLst/>
          </a:prstGeom>
        </p:spPr>
      </p:pic>
      <p:pic>
        <p:nvPicPr>
          <p:cNvPr id="8" name="圖片 7">
            <a:extLst>
              <a:ext uri="{FF2B5EF4-FFF2-40B4-BE49-F238E27FC236}">
                <a16:creationId xmlns:a16="http://schemas.microsoft.com/office/drawing/2014/main" id="{DE60A178-929D-748F-F6CF-72BD7701D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131" y="3314142"/>
            <a:ext cx="2633472" cy="2633472"/>
          </a:xfrm>
          <a:prstGeom prst="rect">
            <a:avLst/>
          </a:prstGeom>
        </p:spPr>
      </p:pic>
    </p:spTree>
    <p:extLst>
      <p:ext uri="{BB962C8B-B14F-4D97-AF65-F5344CB8AC3E}">
        <p14:creationId xmlns:p14="http://schemas.microsoft.com/office/powerpoint/2010/main" val="316592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45FB042-F33F-4A81-94F3-6D613FFAB8BC}"/>
              </a:ext>
            </a:extLst>
          </p:cNvPr>
          <p:cNvSpPr>
            <a:spLocks noGrp="1"/>
          </p:cNvSpPr>
          <p:nvPr>
            <p:ph type="sldNum" sz="quarter" idx="10"/>
          </p:nvPr>
        </p:nvSpPr>
        <p:spPr/>
        <p:txBody>
          <a:bodyPr/>
          <a:lstStyle/>
          <a:p>
            <a:pPr>
              <a:defRPr/>
            </a:pPr>
            <a:fld id="{1A71FFAD-F905-4792-971B-681FA4F61CA8}" type="slidenum">
              <a:rPr lang="en-US" altLang="zh-TW" smtClean="0"/>
              <a:pPr>
                <a:defRPr/>
              </a:pPr>
              <a:t>7</a:t>
            </a:fld>
            <a:endParaRPr lang="en-US" altLang="zh-TW"/>
          </a:p>
        </p:txBody>
      </p:sp>
      <p:sp>
        <p:nvSpPr>
          <p:cNvPr id="9" name="標題 3">
            <a:extLst>
              <a:ext uri="{FF2B5EF4-FFF2-40B4-BE49-F238E27FC236}">
                <a16:creationId xmlns:a16="http://schemas.microsoft.com/office/drawing/2014/main" id="{ED301501-2CF1-421C-AE59-B982D77949F5}"/>
              </a:ext>
            </a:extLst>
          </p:cNvPr>
          <p:cNvSpPr txBox="1">
            <a:spLocks/>
          </p:cNvSpPr>
          <p:nvPr/>
        </p:nvSpPr>
        <p:spPr bwMode="auto">
          <a:xfrm>
            <a:off x="677333" y="313233"/>
            <a:ext cx="11045923"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en-US" altLang="zh-TW" b="1" dirty="0"/>
              <a:t>2027</a:t>
            </a:r>
            <a:r>
              <a:rPr lang="zh-TW" altLang="en-US" b="1" dirty="0"/>
              <a:t>年</a:t>
            </a:r>
            <a:r>
              <a:rPr lang="zh-TW" altLang="en-US" b="1" u="sng" dirty="0"/>
              <a:t>能源前瞻</a:t>
            </a:r>
            <a:r>
              <a:rPr lang="zh-TW" altLang="en-US" b="1" dirty="0"/>
              <a:t>學研合作</a:t>
            </a:r>
            <a:r>
              <a:rPr lang="en-US" altLang="zh-TW" b="1" dirty="0"/>
              <a:t>-</a:t>
            </a:r>
            <a:r>
              <a:rPr lang="zh-TW" altLang="en-US" b="1" dirty="0"/>
              <a:t>徵案需求</a:t>
            </a:r>
            <a:endParaRPr lang="zh-TW" altLang="en-US" b="1" kern="0" dirty="0">
              <a:latin typeface="+mn-ea"/>
              <a:ea typeface="+mn-ea"/>
              <a:sym typeface="Arial" pitchFamily="34" charset="0"/>
            </a:endParaRPr>
          </a:p>
        </p:txBody>
      </p:sp>
      <p:sp>
        <p:nvSpPr>
          <p:cNvPr id="6" name="文字方塊 5">
            <a:extLst>
              <a:ext uri="{FF2B5EF4-FFF2-40B4-BE49-F238E27FC236}">
                <a16:creationId xmlns:a16="http://schemas.microsoft.com/office/drawing/2014/main" id="{EAE7C7F0-C6AB-4D31-81E2-BBB0E692C59C}"/>
              </a:ext>
            </a:extLst>
          </p:cNvPr>
          <p:cNvSpPr txBox="1"/>
          <p:nvPr/>
        </p:nvSpPr>
        <p:spPr>
          <a:xfrm>
            <a:off x="790363" y="6175435"/>
            <a:ext cx="6145730" cy="369332"/>
          </a:xfrm>
          <a:prstGeom prst="rect">
            <a:avLst/>
          </a:prstGeom>
          <a:noFill/>
        </p:spPr>
        <p:txBody>
          <a:bodyPr wrap="square">
            <a:spAutoFit/>
          </a:bodyPr>
          <a:lstStyle/>
          <a:p>
            <a:pPr marL="285750" indent="-285750">
              <a:spcBef>
                <a:spcPts val="600"/>
              </a:spcBef>
              <a:buFont typeface="Arial" panose="020B0604020202020204" pitchFamily="34" charset="0"/>
              <a:buChar char="•"/>
            </a:pPr>
            <a:r>
              <a:rPr lang="zh-TW" altLang="en-US" sz="1800" dirty="0">
                <a:latin typeface="+mj-lt"/>
                <a:ea typeface="+mj-ea"/>
                <a:cs typeface="Calibri" panose="020F0502020204030204" pitchFamily="34" charset="0"/>
              </a:rPr>
              <a:t>預計徵求數量：</a:t>
            </a:r>
            <a:r>
              <a:rPr lang="en-US" altLang="zh-TW" sz="1800" dirty="0">
                <a:latin typeface="+mj-lt"/>
                <a:ea typeface="+mj-ea"/>
                <a:cs typeface="Calibri" panose="020F0502020204030204" pitchFamily="34" charset="0"/>
              </a:rPr>
              <a:t>5~7</a:t>
            </a:r>
            <a:r>
              <a:rPr lang="zh-TW" altLang="en-US" sz="1800" dirty="0">
                <a:latin typeface="+mj-lt"/>
                <a:ea typeface="+mj-ea"/>
                <a:cs typeface="Calibri" panose="020F0502020204030204" pitchFamily="34" charset="0"/>
              </a:rPr>
              <a:t>案</a:t>
            </a:r>
            <a:endParaRPr lang="en-US" altLang="zh-TW" sz="1800" dirty="0">
              <a:latin typeface="+mj-lt"/>
              <a:ea typeface="+mj-ea"/>
              <a:cs typeface="Calibri" panose="020F0502020204030204" pitchFamily="34" charset="0"/>
            </a:endParaRPr>
          </a:p>
        </p:txBody>
      </p:sp>
      <p:graphicFrame>
        <p:nvGraphicFramePr>
          <p:cNvPr id="3" name="表格 2">
            <a:extLst>
              <a:ext uri="{FF2B5EF4-FFF2-40B4-BE49-F238E27FC236}">
                <a16:creationId xmlns:a16="http://schemas.microsoft.com/office/drawing/2014/main" id="{1E772B9F-B845-B28D-C6EE-9398849AC3C0}"/>
              </a:ext>
            </a:extLst>
          </p:cNvPr>
          <p:cNvGraphicFramePr>
            <a:graphicFrameLocks noGrp="1"/>
          </p:cNvGraphicFramePr>
          <p:nvPr>
            <p:extLst>
              <p:ext uri="{D42A27DB-BD31-4B8C-83A1-F6EECF244321}">
                <p14:modId xmlns:p14="http://schemas.microsoft.com/office/powerpoint/2010/main" val="3084302639"/>
              </p:ext>
            </p:extLst>
          </p:nvPr>
        </p:nvGraphicFramePr>
        <p:xfrm>
          <a:off x="790363" y="979100"/>
          <a:ext cx="10611273" cy="5146413"/>
        </p:xfrm>
        <a:graphic>
          <a:graphicData uri="http://schemas.openxmlformats.org/drawingml/2006/table">
            <a:tbl>
              <a:tblPr firstRow="1" bandRow="1">
                <a:tableStyleId>{5C22544A-7EE6-4342-B048-85BDC9FD1C3A}</a:tableStyleId>
              </a:tblPr>
              <a:tblGrid>
                <a:gridCol w="2071709">
                  <a:extLst>
                    <a:ext uri="{9D8B030D-6E8A-4147-A177-3AD203B41FA5}">
                      <a16:colId xmlns:a16="http://schemas.microsoft.com/office/drawing/2014/main" val="3913292072"/>
                    </a:ext>
                  </a:extLst>
                </a:gridCol>
                <a:gridCol w="8539564">
                  <a:extLst>
                    <a:ext uri="{9D8B030D-6E8A-4147-A177-3AD203B41FA5}">
                      <a16:colId xmlns:a16="http://schemas.microsoft.com/office/drawing/2014/main" val="3486460917"/>
                    </a:ext>
                  </a:extLst>
                </a:gridCol>
              </a:tblGrid>
              <a:tr h="384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effectLst/>
                          <a:latin typeface="+mn-ea"/>
                          <a:ea typeface="+mn-ea"/>
                          <a:cs typeface="新細明體" panose="02020500000000000000" pitchFamily="18" charset="-120"/>
                        </a:rPr>
                        <a:t>主軸</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effectLst/>
                          <a:latin typeface="+mn-ea"/>
                          <a:ea typeface="+mn-ea"/>
                          <a:cs typeface="新細明體" panose="02020500000000000000" pitchFamily="18" charset="-120"/>
                        </a:rPr>
                        <a:t>技術方向需求</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22604"/>
                  </a:ext>
                </a:extLst>
              </a:tr>
              <a:tr h="662844">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工業先進燃燒節能技術</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全氫</a:t>
                      </a:r>
                      <a:r>
                        <a:rPr lang="en-US" altLang="zh-TW" sz="1800" dirty="0">
                          <a:solidFill>
                            <a:schemeClr val="tx1"/>
                          </a:solidFill>
                          <a:effectLst/>
                          <a:latin typeface="+mn-ea"/>
                          <a:ea typeface="+mn-ea"/>
                        </a:rPr>
                        <a:t>/</a:t>
                      </a:r>
                      <a:r>
                        <a:rPr lang="zh-TW" altLang="zh-TW" sz="1800" dirty="0">
                          <a:solidFill>
                            <a:schemeClr val="tx1"/>
                          </a:solidFill>
                          <a:effectLst/>
                          <a:latin typeface="+mn-ea"/>
                          <a:ea typeface="+mn-ea"/>
                        </a:rPr>
                        <a:t>氨燃燒下超低</a:t>
                      </a:r>
                      <a:r>
                        <a:rPr lang="en-US" altLang="zh-TW" sz="1800" dirty="0">
                          <a:solidFill>
                            <a:schemeClr val="tx1"/>
                          </a:solidFill>
                          <a:effectLst/>
                          <a:latin typeface="+mn-ea"/>
                          <a:ea typeface="+mn-ea"/>
                        </a:rPr>
                        <a:t>NOx</a:t>
                      </a:r>
                      <a:r>
                        <a:rPr lang="zh-TW" altLang="zh-TW" sz="1800" dirty="0">
                          <a:solidFill>
                            <a:schemeClr val="tx1"/>
                          </a:solidFill>
                          <a:effectLst/>
                          <a:latin typeface="+mn-ea"/>
                          <a:ea typeface="+mn-ea"/>
                        </a:rPr>
                        <a:t>排放技術及因應在高溫、高氫、高腐蝕環境下，耐高溫衝擊、抗氫腐蝕、高熱交換率的複合材料與表面塗層技術。</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4199985"/>
                  </a:ext>
                </a:extLst>
              </a:tr>
              <a:tr h="662844">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氫能</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結合</a:t>
                      </a:r>
                      <a:r>
                        <a:rPr lang="en-US" altLang="zh-TW" sz="1800" dirty="0">
                          <a:solidFill>
                            <a:schemeClr val="tx1"/>
                          </a:solidFill>
                          <a:effectLst/>
                          <a:latin typeface="+mn-ea"/>
                          <a:ea typeface="+mn-ea"/>
                        </a:rPr>
                        <a:t>AI</a:t>
                      </a:r>
                      <a:r>
                        <a:rPr lang="zh-TW" altLang="zh-TW" sz="1800" dirty="0">
                          <a:solidFill>
                            <a:schemeClr val="tx1"/>
                          </a:solidFill>
                          <a:effectLst/>
                          <a:latin typeface="+mn-ea"/>
                          <a:ea typeface="+mn-ea"/>
                        </a:rPr>
                        <a:t>加速氫能關鍵材料組合優選，提升氫能產製或儲放應用效能，兼顧材料長期穩定性與成本競爭力。</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790553"/>
                  </a:ext>
                </a:extLst>
              </a:tr>
              <a:tr h="1230997">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能源領域</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300"/>
                        </a:lnSpc>
                      </a:pPr>
                      <a:r>
                        <a:rPr lang="zh-TW" altLang="zh-TW" sz="1800" dirty="0">
                          <a:solidFill>
                            <a:schemeClr val="tx1"/>
                          </a:solidFill>
                          <a:effectLst/>
                          <a:latin typeface="+mn-ea"/>
                          <a:ea typeface="+mn-ea"/>
                        </a:rPr>
                        <a:t>針對大型空調冰水機組建立數位孿生模型。鎖定以</a:t>
                      </a:r>
                      <a:r>
                        <a:rPr lang="en-US" altLang="zh-TW" sz="1800" dirty="0" err="1">
                          <a:solidFill>
                            <a:schemeClr val="tx1"/>
                          </a:solidFill>
                          <a:effectLst/>
                          <a:latin typeface="+mn-ea"/>
                          <a:ea typeface="+mn-ea"/>
                        </a:rPr>
                        <a:t>Modelica</a:t>
                      </a:r>
                      <a:r>
                        <a:rPr lang="zh-TW" altLang="zh-TW" sz="1800" dirty="0">
                          <a:solidFill>
                            <a:schemeClr val="tx1"/>
                          </a:solidFill>
                          <a:effectLst/>
                          <a:latin typeface="+mn-ea"/>
                          <a:ea typeface="+mn-ea"/>
                        </a:rPr>
                        <a:t>語言建立物理機理，並實際佈署於現場設備中，與</a:t>
                      </a:r>
                      <a:r>
                        <a:rPr lang="en-US" altLang="zh-TW" sz="1800" dirty="0">
                          <a:solidFill>
                            <a:schemeClr val="tx1"/>
                          </a:solidFill>
                          <a:effectLst/>
                          <a:latin typeface="+mn-ea"/>
                          <a:ea typeface="+mn-ea"/>
                        </a:rPr>
                        <a:t>IoT</a:t>
                      </a:r>
                      <a:r>
                        <a:rPr lang="zh-TW" altLang="zh-TW" sz="1800" dirty="0">
                          <a:solidFill>
                            <a:schemeClr val="tx1"/>
                          </a:solidFill>
                          <a:effectLst/>
                          <a:latin typeface="+mn-ea"/>
                          <a:ea typeface="+mn-ea"/>
                        </a:rPr>
                        <a:t>量測數據進行虛實整合。</a:t>
                      </a:r>
                    </a:p>
                    <a:p>
                      <a:pPr algn="just">
                        <a:lnSpc>
                          <a:spcPts val="2300"/>
                        </a:lnSpc>
                      </a:pPr>
                      <a:r>
                        <a:rPr lang="zh-TW" altLang="zh-TW" sz="1800" dirty="0">
                          <a:solidFill>
                            <a:schemeClr val="tx1"/>
                          </a:solidFill>
                          <a:effectLst/>
                          <a:latin typeface="+mn-ea"/>
                          <a:ea typeface="+mn-ea"/>
                        </a:rPr>
                        <a:t>歡迎就虛實整合整體架構、關鍵資料擷取佈署及</a:t>
                      </a:r>
                      <a:r>
                        <a:rPr lang="en-US" altLang="zh-TW" sz="1800" dirty="0">
                          <a:solidFill>
                            <a:schemeClr val="tx1"/>
                          </a:solidFill>
                          <a:effectLst/>
                          <a:latin typeface="+mn-ea"/>
                          <a:ea typeface="+mn-ea"/>
                        </a:rPr>
                        <a:t>AI</a:t>
                      </a:r>
                      <a:r>
                        <a:rPr lang="zh-TW" altLang="zh-TW" sz="1800" dirty="0">
                          <a:solidFill>
                            <a:schemeClr val="tx1"/>
                          </a:solidFill>
                          <a:effectLst/>
                          <a:latin typeface="+mn-ea"/>
                          <a:ea typeface="+mn-ea"/>
                        </a:rPr>
                        <a:t>控制策略等大方向思考，共同推動熱力系統的數位轉型。</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343103"/>
                  </a:ext>
                </a:extLst>
              </a:tr>
              <a:tr h="1515073">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能源管理、</a:t>
                      </a:r>
                      <a:r>
                        <a:rPr lang="en-US" altLang="zh-TW" sz="1800" dirty="0">
                          <a:solidFill>
                            <a:schemeClr val="tx1"/>
                          </a:solidFill>
                          <a:effectLst/>
                          <a:latin typeface="+mn-ea"/>
                          <a:ea typeface="+mn-ea"/>
                        </a:rPr>
                        <a:t>AI</a:t>
                      </a:r>
                      <a:r>
                        <a:rPr lang="zh-TW" altLang="zh-TW" sz="1800" dirty="0">
                          <a:solidFill>
                            <a:schemeClr val="tx1"/>
                          </a:solidFill>
                          <a:effectLst/>
                          <a:latin typeface="+mn-ea"/>
                          <a:ea typeface="+mn-ea"/>
                        </a:rPr>
                        <a:t>應用</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300"/>
                        </a:lnSpc>
                      </a:pPr>
                      <a:r>
                        <a:rPr lang="zh-TW" altLang="zh-TW" sz="1800" dirty="0">
                          <a:solidFill>
                            <a:schemeClr val="tx1"/>
                          </a:solidFill>
                          <a:effectLst/>
                          <a:latin typeface="+mn-ea"/>
                          <a:ea typeface="+mn-ea"/>
                        </a:rPr>
                        <a:t>結合可解釋</a:t>
                      </a:r>
                      <a:r>
                        <a:rPr lang="en-US" altLang="zh-TW" sz="1800" dirty="0">
                          <a:solidFill>
                            <a:schemeClr val="tx1"/>
                          </a:solidFill>
                          <a:effectLst/>
                          <a:latin typeface="+mn-ea"/>
                          <a:ea typeface="+mn-ea"/>
                        </a:rPr>
                        <a:t>AI</a:t>
                      </a:r>
                      <a:r>
                        <a:rPr lang="zh-TW" altLang="en-US" sz="1800" dirty="0">
                          <a:solidFill>
                            <a:schemeClr val="tx1"/>
                          </a:solidFill>
                          <a:effectLst/>
                          <a:latin typeface="+mn-ea"/>
                          <a:ea typeface="+mn-ea"/>
                        </a:rPr>
                        <a:t>的</a:t>
                      </a:r>
                      <a:r>
                        <a:rPr lang="en-US" altLang="zh-TW" sz="1800" dirty="0">
                          <a:solidFill>
                            <a:schemeClr val="tx1"/>
                          </a:solidFill>
                          <a:effectLst/>
                          <a:latin typeface="+mn-ea"/>
                          <a:ea typeface="+mn-ea"/>
                        </a:rPr>
                        <a:t>Agentic</a:t>
                      </a:r>
                      <a:r>
                        <a:rPr lang="zh-TW" altLang="zh-TW" sz="1800" dirty="0">
                          <a:solidFill>
                            <a:schemeClr val="tx1"/>
                          </a:solidFill>
                          <a:effectLst/>
                          <a:latin typeface="+mn-ea"/>
                          <a:ea typeface="+mn-ea"/>
                        </a:rPr>
                        <a:t>能源異常診斷與決策輔助系統</a:t>
                      </a:r>
                    </a:p>
                    <a:p>
                      <a:pPr algn="just">
                        <a:lnSpc>
                          <a:spcPts val="2300"/>
                        </a:lnSpc>
                      </a:pPr>
                      <a:r>
                        <a:rPr lang="zh-TW" altLang="zh-TW" sz="1800" dirty="0">
                          <a:solidFill>
                            <a:schemeClr val="tx1"/>
                          </a:solidFill>
                          <a:effectLst/>
                          <a:latin typeface="+mn-ea"/>
                          <a:ea typeface="+mn-ea"/>
                        </a:rPr>
                        <a:t>研究重點</a:t>
                      </a:r>
                      <a:r>
                        <a:rPr lang="en-US" altLang="zh-TW" sz="1800" dirty="0">
                          <a:solidFill>
                            <a:schemeClr val="tx1"/>
                          </a:solidFill>
                          <a:effectLst/>
                          <a:latin typeface="+mn-ea"/>
                          <a:ea typeface="+mn-ea"/>
                        </a:rPr>
                        <a:t>: </a:t>
                      </a:r>
                      <a:endParaRPr lang="zh-TW" altLang="zh-TW" sz="1800" dirty="0">
                        <a:solidFill>
                          <a:schemeClr val="tx1"/>
                        </a:solidFill>
                        <a:effectLst/>
                        <a:latin typeface="+mn-ea"/>
                        <a:ea typeface="+mn-ea"/>
                      </a:endParaRPr>
                    </a:p>
                    <a:p>
                      <a:pPr algn="just">
                        <a:lnSpc>
                          <a:spcPts val="2300"/>
                        </a:lnSpc>
                      </a:pPr>
                      <a:r>
                        <a:rPr lang="en-US" altLang="zh-TW" sz="1800" dirty="0">
                          <a:solidFill>
                            <a:schemeClr val="tx1"/>
                          </a:solidFill>
                          <a:effectLst/>
                          <a:latin typeface="+mn-ea"/>
                          <a:ea typeface="+mn-ea"/>
                        </a:rPr>
                        <a:t>- Agent</a:t>
                      </a:r>
                      <a:r>
                        <a:rPr lang="zh-TW" altLang="zh-TW" sz="1800" dirty="0">
                          <a:solidFill>
                            <a:schemeClr val="tx1"/>
                          </a:solidFill>
                          <a:effectLst/>
                          <a:latin typeface="+mn-ea"/>
                          <a:ea typeface="+mn-ea"/>
                        </a:rPr>
                        <a:t>具備</a:t>
                      </a:r>
                      <a:r>
                        <a:rPr lang="en-US" altLang="zh-TW" sz="1800" dirty="0">
                          <a:solidFill>
                            <a:schemeClr val="tx1"/>
                          </a:solidFill>
                          <a:effectLst/>
                          <a:latin typeface="+mn-ea"/>
                          <a:ea typeface="+mn-ea"/>
                        </a:rPr>
                        <a:t> reasoning trace</a:t>
                      </a:r>
                      <a:r>
                        <a:rPr lang="zh-TW" altLang="zh-TW" sz="1800" dirty="0">
                          <a:solidFill>
                            <a:schemeClr val="tx1"/>
                          </a:solidFill>
                          <a:effectLst/>
                          <a:latin typeface="+mn-ea"/>
                          <a:ea typeface="+mn-ea"/>
                        </a:rPr>
                        <a:t>（推理鏈）</a:t>
                      </a:r>
                    </a:p>
                    <a:p>
                      <a:pPr algn="just">
                        <a:lnSpc>
                          <a:spcPts val="2300"/>
                        </a:lnSpc>
                      </a:pPr>
                      <a:r>
                        <a:rPr lang="en-US" altLang="zh-TW" sz="1800" dirty="0">
                          <a:solidFill>
                            <a:schemeClr val="tx1"/>
                          </a:solidFill>
                          <a:effectLst/>
                          <a:latin typeface="+mn-ea"/>
                          <a:ea typeface="+mn-ea"/>
                        </a:rPr>
                        <a:t>- </a:t>
                      </a:r>
                      <a:r>
                        <a:rPr lang="zh-TW" altLang="zh-TW" sz="1800" dirty="0">
                          <a:solidFill>
                            <a:schemeClr val="tx1"/>
                          </a:solidFill>
                          <a:effectLst/>
                          <a:latin typeface="+mn-ea"/>
                          <a:ea typeface="+mn-ea"/>
                        </a:rPr>
                        <a:t>能源異常（耗能、設備效率、洩漏）</a:t>
                      </a:r>
                    </a:p>
                    <a:p>
                      <a:pPr algn="just">
                        <a:lnSpc>
                          <a:spcPts val="2300"/>
                        </a:lnSpc>
                      </a:pPr>
                      <a:r>
                        <a:rPr lang="en-US" altLang="zh-TW" sz="1800" dirty="0">
                          <a:solidFill>
                            <a:schemeClr val="tx1"/>
                          </a:solidFill>
                          <a:effectLst/>
                          <a:latin typeface="+mn-ea"/>
                          <a:ea typeface="+mn-ea"/>
                        </a:rPr>
                        <a:t>- </a:t>
                      </a:r>
                      <a:r>
                        <a:rPr lang="zh-TW" altLang="zh-TW" sz="1800" dirty="0">
                          <a:solidFill>
                            <a:schemeClr val="tx1"/>
                          </a:solidFill>
                          <a:effectLst/>
                          <a:latin typeface="+mn-ea"/>
                          <a:ea typeface="+mn-ea"/>
                        </a:rPr>
                        <a:t>提供人機協同決策（</a:t>
                      </a:r>
                      <a:r>
                        <a:rPr lang="en-US" altLang="zh-TW" sz="1800" dirty="0">
                          <a:solidFill>
                            <a:schemeClr val="tx1"/>
                          </a:solidFill>
                          <a:effectLst/>
                          <a:latin typeface="+mn-ea"/>
                          <a:ea typeface="+mn-ea"/>
                        </a:rPr>
                        <a:t>Human-in-the-loop</a:t>
                      </a:r>
                      <a:r>
                        <a:rPr lang="zh-TW" altLang="zh-TW" sz="1800" dirty="0">
                          <a:solidFill>
                            <a:schemeClr val="tx1"/>
                          </a:solidFill>
                          <a:effectLst/>
                          <a:latin typeface="+mn-ea"/>
                          <a:ea typeface="+mn-ea"/>
                        </a:rPr>
                        <a:t>）</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6941302"/>
                  </a:ext>
                </a:extLst>
              </a:tr>
              <a:tr h="662844">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電力能源</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800" dirty="0">
                          <a:solidFill>
                            <a:schemeClr val="tx1"/>
                          </a:solidFill>
                          <a:effectLst/>
                          <a:latin typeface="+mn-ea"/>
                          <a:ea typeface="+mn-ea"/>
                        </a:rPr>
                        <a:t>參酌國際配電網技術發展趨勢和國內配電網未來可能面臨</a:t>
                      </a:r>
                      <a:r>
                        <a:rPr lang="zh-TW" altLang="en-US" sz="1800" dirty="0">
                          <a:solidFill>
                            <a:schemeClr val="tx1"/>
                          </a:solidFill>
                          <a:effectLst/>
                          <a:latin typeface="+mn-ea"/>
                          <a:ea typeface="+mn-ea"/>
                        </a:rPr>
                        <a:t>的</a:t>
                      </a:r>
                      <a:r>
                        <a:rPr lang="zh-TW" altLang="zh-TW" sz="1800" dirty="0">
                          <a:solidFill>
                            <a:schemeClr val="tx1"/>
                          </a:solidFill>
                          <a:effectLst/>
                          <a:latin typeface="+mn-ea"/>
                          <a:ea typeface="+mn-ea"/>
                        </a:rPr>
                        <a:t>運轉瓶頸，研析高時間粒度資料於國內配電系統的潛在應用。</a:t>
                      </a:r>
                      <a:endParaRPr lang="zh-TW" altLang="zh-TW" sz="1800" dirty="0">
                        <a:solidFill>
                          <a:schemeClr val="tx1"/>
                        </a:solidFill>
                        <a:effectLst/>
                        <a:latin typeface="+mn-ea"/>
                        <a:ea typeface="+mn-ea"/>
                        <a:cs typeface="新細明體" panose="02020500000000000000" pitchFamily="18" charset="-120"/>
                      </a:endParaRPr>
                    </a:p>
                  </a:txBody>
                  <a:tcPr marL="93049" marR="93049" marT="46525" marB="46525">
                    <a:lnL w="12700" cap="flat" cmpd="sng" algn="ctr">
                      <a:solidFill>
                        <a:schemeClr val="accent1">
                          <a:lumMod val="25000"/>
                        </a:schemeClr>
                      </a:solidFill>
                      <a:prstDash val="solid"/>
                      <a:round/>
                      <a:headEnd type="none" w="med" len="med"/>
                      <a:tailEnd type="none" w="med" len="med"/>
                    </a:lnL>
                    <a:lnR w="12700" cap="flat" cmpd="sng" algn="ctr">
                      <a:solidFill>
                        <a:schemeClr val="accent1">
                          <a:lumMod val="25000"/>
                        </a:schemeClr>
                      </a:solidFill>
                      <a:prstDash val="solid"/>
                      <a:round/>
                      <a:headEnd type="none" w="med" len="med"/>
                      <a:tailEnd type="none" w="med" len="med"/>
                    </a:lnR>
                    <a:lnT w="12700" cap="flat" cmpd="sng" algn="ctr">
                      <a:solidFill>
                        <a:schemeClr val="accent1">
                          <a:lumMod val="25000"/>
                        </a:schemeClr>
                      </a:solidFill>
                      <a:prstDash val="solid"/>
                      <a:round/>
                      <a:headEnd type="none" w="med" len="med"/>
                      <a:tailEnd type="none" w="med" len="med"/>
                    </a:lnT>
                    <a:lnB w="12700" cap="flat" cmpd="sng" algn="ctr">
                      <a:solidFill>
                        <a:schemeClr val="accent1">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3055539"/>
                  </a:ext>
                </a:extLst>
              </a:tr>
            </a:tbl>
          </a:graphicData>
        </a:graphic>
      </p:graphicFrame>
    </p:spTree>
    <p:extLst>
      <p:ext uri="{BB962C8B-B14F-4D97-AF65-F5344CB8AC3E}">
        <p14:creationId xmlns:p14="http://schemas.microsoft.com/office/powerpoint/2010/main" val="44786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389D4BF0-072A-E0D1-61EC-5B4265F7C2B1}"/>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3271" y="-1"/>
            <a:ext cx="12192000" cy="6619879"/>
          </a:xfrm>
          <a:prstGeom prst="rect">
            <a:avLst/>
          </a:prstGeom>
        </p:spPr>
      </p:pic>
      <p:sp>
        <p:nvSpPr>
          <p:cNvPr id="4" name="投影片編號版面配置區 3">
            <a:extLst>
              <a:ext uri="{FF2B5EF4-FFF2-40B4-BE49-F238E27FC236}">
                <a16:creationId xmlns:a16="http://schemas.microsoft.com/office/drawing/2014/main" id="{06A8D0A0-3587-422B-9651-D17974FF3870}"/>
              </a:ext>
            </a:extLst>
          </p:cNvPr>
          <p:cNvSpPr>
            <a:spLocks noGrp="1"/>
          </p:cNvSpPr>
          <p:nvPr>
            <p:ph type="sldNum" sz="quarter" idx="10"/>
          </p:nvPr>
        </p:nvSpPr>
        <p:spPr bwMode="auto">
          <a:xfrm>
            <a:off x="11430000" y="6619878"/>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algn="r" rtl="0" eaLnBrk="1" fontAlgn="ctr" hangingPunct="1">
              <a:spcBef>
                <a:spcPct val="0"/>
              </a:spcBef>
              <a:spcAft>
                <a:spcPct val="0"/>
              </a:spcAft>
              <a:defRPr kumimoji="1" sz="1200" kern="1200">
                <a:solidFill>
                  <a:schemeClr val="bg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1A71FFAD-F905-4792-971B-681FA4F61CA8}" type="slidenum">
              <a:rPr lang="en-US" altLang="zh-TW" smtClean="0"/>
              <a:pPr>
                <a:defRPr/>
              </a:pPr>
              <a:t>8</a:t>
            </a:fld>
            <a:endParaRPr lang="en-US" altLang="zh-TW"/>
          </a:p>
        </p:txBody>
      </p:sp>
      <p:sp>
        <p:nvSpPr>
          <p:cNvPr id="10" name="標題 2">
            <a:extLst>
              <a:ext uri="{FF2B5EF4-FFF2-40B4-BE49-F238E27FC236}">
                <a16:creationId xmlns:a16="http://schemas.microsoft.com/office/drawing/2014/main" id="{5494706B-80C5-4BCE-871A-CA56281877FA}"/>
              </a:ext>
            </a:extLst>
          </p:cNvPr>
          <p:cNvSpPr txBox="1">
            <a:spLocks/>
          </p:cNvSpPr>
          <p:nvPr/>
        </p:nvSpPr>
        <p:spPr bwMode="auto">
          <a:xfrm>
            <a:off x="445029" y="211693"/>
            <a:ext cx="11159067"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zh-TW" altLang="en-US" b="1" dirty="0"/>
              <a:t>提案摘要申請表</a:t>
            </a:r>
            <a:endParaRPr lang="zh-TW" altLang="en-US" b="1" kern="0" dirty="0"/>
          </a:p>
        </p:txBody>
      </p:sp>
      <p:graphicFrame>
        <p:nvGraphicFramePr>
          <p:cNvPr id="3" name="表格 2">
            <a:extLst>
              <a:ext uri="{FF2B5EF4-FFF2-40B4-BE49-F238E27FC236}">
                <a16:creationId xmlns:a16="http://schemas.microsoft.com/office/drawing/2014/main" id="{6FF23F31-8797-430E-AE4D-5CE904E7563F}"/>
              </a:ext>
            </a:extLst>
          </p:cNvPr>
          <p:cNvGraphicFramePr>
            <a:graphicFrameLocks noGrp="1"/>
          </p:cNvGraphicFramePr>
          <p:nvPr>
            <p:extLst>
              <p:ext uri="{D42A27DB-BD31-4B8C-83A1-F6EECF244321}">
                <p14:modId xmlns:p14="http://schemas.microsoft.com/office/powerpoint/2010/main" val="450845901"/>
              </p:ext>
            </p:extLst>
          </p:nvPr>
        </p:nvGraphicFramePr>
        <p:xfrm>
          <a:off x="445029" y="1280642"/>
          <a:ext cx="5470742" cy="5165876"/>
        </p:xfrm>
        <a:graphic>
          <a:graphicData uri="http://schemas.openxmlformats.org/drawingml/2006/table">
            <a:tbl>
              <a:tblPr/>
              <a:tblGrid>
                <a:gridCol w="753308">
                  <a:extLst>
                    <a:ext uri="{9D8B030D-6E8A-4147-A177-3AD203B41FA5}">
                      <a16:colId xmlns:a16="http://schemas.microsoft.com/office/drawing/2014/main" val="225369348"/>
                    </a:ext>
                  </a:extLst>
                </a:gridCol>
                <a:gridCol w="419672">
                  <a:extLst>
                    <a:ext uri="{9D8B030D-6E8A-4147-A177-3AD203B41FA5}">
                      <a16:colId xmlns:a16="http://schemas.microsoft.com/office/drawing/2014/main" val="1375538791"/>
                    </a:ext>
                  </a:extLst>
                </a:gridCol>
                <a:gridCol w="149167">
                  <a:extLst>
                    <a:ext uri="{9D8B030D-6E8A-4147-A177-3AD203B41FA5}">
                      <a16:colId xmlns:a16="http://schemas.microsoft.com/office/drawing/2014/main" val="272594572"/>
                    </a:ext>
                  </a:extLst>
                </a:gridCol>
                <a:gridCol w="2086750">
                  <a:extLst>
                    <a:ext uri="{9D8B030D-6E8A-4147-A177-3AD203B41FA5}">
                      <a16:colId xmlns:a16="http://schemas.microsoft.com/office/drawing/2014/main" val="1521149478"/>
                    </a:ext>
                  </a:extLst>
                </a:gridCol>
                <a:gridCol w="425174">
                  <a:extLst>
                    <a:ext uri="{9D8B030D-6E8A-4147-A177-3AD203B41FA5}">
                      <a16:colId xmlns:a16="http://schemas.microsoft.com/office/drawing/2014/main" val="3384035685"/>
                    </a:ext>
                  </a:extLst>
                </a:gridCol>
                <a:gridCol w="1636671">
                  <a:extLst>
                    <a:ext uri="{9D8B030D-6E8A-4147-A177-3AD203B41FA5}">
                      <a16:colId xmlns:a16="http://schemas.microsoft.com/office/drawing/2014/main" val="502432473"/>
                    </a:ext>
                  </a:extLst>
                </a:gridCol>
              </a:tblGrid>
              <a:tr h="472300">
                <a:tc gridSpan="3">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申請機構</a:t>
                      </a:r>
                      <a:r>
                        <a:rPr lang="en-US" sz="1400" kern="100" dirty="0">
                          <a:solidFill>
                            <a:srgbClr val="000000"/>
                          </a:solidFill>
                          <a:effectLst/>
                          <a:latin typeface="+mn-ea"/>
                          <a:ea typeface="+mn-ea"/>
                          <a:cs typeface="Times New Roman" panose="02020603050405020304" pitchFamily="18" charset="0"/>
                        </a:rPr>
                        <a:t>/</a:t>
                      </a:r>
                      <a:r>
                        <a:rPr lang="zh-TW" sz="1400" kern="100" dirty="0">
                          <a:solidFill>
                            <a:srgbClr val="000000"/>
                          </a:solidFill>
                          <a:effectLst/>
                          <a:latin typeface="+mn-ea"/>
                          <a:ea typeface="+mn-ea"/>
                          <a:cs typeface="Times New Roman" panose="02020603050405020304" pitchFamily="18" charset="0"/>
                        </a:rPr>
                        <a:t>系所（單位）</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nSpc>
                          <a:spcPts val="1200"/>
                        </a:lnSpc>
                      </a:pPr>
                      <a:r>
                        <a:rPr lang="en-US" sz="1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r>
                        <a:rPr lang="en-US" sz="1400" kern="100" dirty="0">
                          <a:solidFill>
                            <a:srgbClr val="000000"/>
                          </a:solidFill>
                          <a:effectLst/>
                          <a:latin typeface="+mn-ea"/>
                          <a:ea typeface="+mn-ea"/>
                          <a:cs typeface="Times New Roman" panose="02020603050405020304" pitchFamily="18" charset="0"/>
                        </a:rPr>
                        <a:t>                                              </a:t>
                      </a:r>
                      <a:endParaRPr lang="zh-TW" altLang="en-US" dirty="0">
                        <a:latin typeface="+mn-ea"/>
                        <a:ea typeface="+mn-ea"/>
                      </a:endParaRPr>
                    </a:p>
                  </a:txBody>
                  <a:tcPr marL="17780" marR="177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77805556"/>
                  </a:ext>
                </a:extLst>
              </a:tr>
              <a:tr h="513348">
                <a:tc gridSpan="3">
                  <a:txBody>
                    <a:bodyPr/>
                    <a:lstStyle/>
                    <a:p>
                      <a:pPr algn="l">
                        <a:lnSpc>
                          <a:spcPct val="100000"/>
                        </a:lnSpc>
                      </a:pPr>
                      <a:r>
                        <a:rPr lang="zh-TW" altLang="en-US" sz="1400" kern="100" dirty="0">
                          <a:solidFill>
                            <a:schemeClr val="tx1"/>
                          </a:solidFill>
                          <a:effectLst/>
                          <a:latin typeface="+mn-ea"/>
                          <a:ea typeface="+mn-ea"/>
                          <a:cs typeface="Times New Roman" panose="02020603050405020304" pitchFamily="18" charset="0"/>
                        </a:rPr>
                        <a:t>主持教授</a:t>
                      </a: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200"/>
                        </a:lnSpc>
                      </a:pPr>
                      <a:r>
                        <a:rPr lang="en-US" sz="1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pPr>
                      <a:r>
                        <a:rPr lang="en-US" sz="1400" kern="100" dirty="0">
                          <a:solidFill>
                            <a:schemeClr val="tx1"/>
                          </a:solidFill>
                          <a:effectLst/>
                          <a:latin typeface="+mn-ea"/>
                          <a:ea typeface="+mn-ea"/>
                          <a:cs typeface="Times New Roman" panose="02020603050405020304" pitchFamily="18" charset="0"/>
                        </a:rPr>
                        <a:t> </a:t>
                      </a: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pPr>
                      <a:r>
                        <a:rPr lang="zh-TW" sz="1400" kern="100" dirty="0">
                          <a:solidFill>
                            <a:schemeClr val="tx1"/>
                          </a:solidFill>
                          <a:effectLst/>
                          <a:latin typeface="+mn-ea"/>
                          <a:ea typeface="+mn-ea"/>
                          <a:cs typeface="Times New Roman" panose="02020603050405020304" pitchFamily="18" charset="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pPr>
                      <a:r>
                        <a:rPr lang="en-US" sz="1400" kern="100" dirty="0">
                          <a:solidFill>
                            <a:schemeClr val="tx1"/>
                          </a:solidFill>
                          <a:effectLst/>
                          <a:latin typeface="+mn-ea"/>
                          <a:ea typeface="+mn-ea"/>
                          <a:cs typeface="Times New Roman" panose="02020603050405020304" pitchFamily="18" charset="0"/>
                        </a:rPr>
                        <a:t> </a:t>
                      </a: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267659"/>
                  </a:ext>
                </a:extLst>
              </a:tr>
              <a:tr h="513348">
                <a:tc gridSpan="3">
                  <a:txBody>
                    <a:bodyPr/>
                    <a:lstStyle/>
                    <a:p>
                      <a:pPr algn="l">
                        <a:lnSpc>
                          <a:spcPct val="100000"/>
                        </a:lnSpc>
                      </a:pPr>
                      <a:r>
                        <a:rPr lang="zh-TW" altLang="en-US" sz="1400" kern="100" dirty="0">
                          <a:solidFill>
                            <a:schemeClr val="tx1"/>
                          </a:solidFill>
                          <a:effectLst/>
                          <a:latin typeface="+mn-ea"/>
                          <a:ea typeface="+mn-ea"/>
                          <a:cs typeface="Times New Roman" panose="02020603050405020304" pitchFamily="18" charset="0"/>
                        </a:rPr>
                        <a:t>協同主持教授</a:t>
                      </a:r>
                      <a:endParaRPr lang="en-US" altLang="zh-TW" sz="1400" kern="100" dirty="0">
                        <a:solidFill>
                          <a:schemeClr val="tx1"/>
                        </a:solidFill>
                        <a:effectLst/>
                        <a:latin typeface="+mn-ea"/>
                        <a:ea typeface="+mn-ea"/>
                        <a:cs typeface="Times New Roman" panose="02020603050405020304" pitchFamily="18" charset="0"/>
                      </a:endParaRPr>
                    </a:p>
                    <a:p>
                      <a:pPr algn="l">
                        <a:lnSpc>
                          <a:spcPct val="100000"/>
                        </a:lnSpc>
                      </a:pPr>
                      <a:r>
                        <a:rPr lang="en-US" altLang="zh-TW" sz="1400" kern="100" dirty="0">
                          <a:solidFill>
                            <a:schemeClr val="tx1"/>
                          </a:solidFill>
                          <a:effectLst/>
                          <a:latin typeface="+mn-ea"/>
                          <a:ea typeface="+mn-ea"/>
                          <a:cs typeface="Times New Roman" panose="02020603050405020304" pitchFamily="18" charset="0"/>
                        </a:rPr>
                        <a:t>(</a:t>
                      </a:r>
                      <a:r>
                        <a:rPr lang="zh-TW" altLang="en-US" sz="1400" kern="100" dirty="0">
                          <a:solidFill>
                            <a:schemeClr val="tx1"/>
                          </a:solidFill>
                          <a:effectLst/>
                          <a:latin typeface="+mn-ea"/>
                          <a:ea typeface="+mn-ea"/>
                          <a:cs typeface="Times New Roman" panose="02020603050405020304" pitchFamily="18" charset="0"/>
                        </a:rPr>
                        <a:t>若無則免填</a:t>
                      </a:r>
                      <a:r>
                        <a:rPr lang="en-US" altLang="zh-TW" sz="1400" kern="100" dirty="0">
                          <a:solidFill>
                            <a:schemeClr val="tx1"/>
                          </a:solidFill>
                          <a:effectLst/>
                          <a:latin typeface="+mn-ea"/>
                          <a:ea typeface="+mn-ea"/>
                          <a:cs typeface="Times New Roman" panose="02020603050405020304" pitchFamily="18" charset="0"/>
                        </a:rPr>
                        <a:t>)</a:t>
                      </a: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lnSpc>
                          <a:spcPct val="100000"/>
                        </a:lnSpc>
                      </a:pP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dirty="0">
                          <a:solidFill>
                            <a:schemeClr val="tx1"/>
                          </a:solidFill>
                          <a:effectLst/>
                          <a:latin typeface="+mn-ea"/>
                          <a:ea typeface="+mn-ea"/>
                          <a:cs typeface="Times New Roman" panose="02020603050405020304" pitchFamily="18" charset="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pPr>
                      <a:endParaRPr lang="zh-TW" sz="1400" kern="100" dirty="0">
                        <a:solidFill>
                          <a:schemeClr val="tx1"/>
                        </a:solidFill>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03364"/>
                  </a:ext>
                </a:extLst>
              </a:tr>
              <a:tr h="358472">
                <a:tc gridSpan="3">
                  <a:txBody>
                    <a:bodyPr/>
                    <a:lstStyle/>
                    <a:p>
                      <a:pPr algn="l">
                        <a:lnSpc>
                          <a:spcPct val="100000"/>
                        </a:lnSpc>
                      </a:pPr>
                      <a:r>
                        <a:rPr lang="zh-TW" altLang="en-US" sz="1400" kern="100" dirty="0">
                          <a:effectLst/>
                          <a:latin typeface="+mn-ea"/>
                          <a:ea typeface="+mn-ea"/>
                          <a:cs typeface="Times New Roman" panose="02020603050405020304" pitchFamily="18" charset="0"/>
                        </a:rPr>
                        <a:t>學研合作類別</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00000"/>
                        </a:lnSpc>
                      </a:pPr>
                      <a:endParaRPr lang="zh-TW" sz="1400" kern="100" dirty="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0" algn="l" defTabSz="914400" rtl="0" eaLnBrk="1" latinLnBrk="0" hangingPunct="1">
                        <a:lnSpc>
                          <a:spcPct val="100000"/>
                        </a:lnSpc>
                      </a:pPr>
                      <a:r>
                        <a:rPr lang="en-US" altLang="zh-TW" sz="1400" kern="100" dirty="0">
                          <a:solidFill>
                            <a:schemeClr val="tx1"/>
                          </a:solidFill>
                          <a:effectLst/>
                          <a:latin typeface="+mn-ea"/>
                          <a:ea typeface="+mn-ea"/>
                          <a:cs typeface="Times New Roman" panose="02020603050405020304" pitchFamily="18" charset="0"/>
                          <a:sym typeface="Wingdings" panose="05000000000000000000" pitchFamily="2" charset="2"/>
                        </a:rPr>
                        <a:t></a:t>
                      </a:r>
                      <a:r>
                        <a:rPr lang="zh-TW" altLang="en-US" sz="1400" kern="100" dirty="0">
                          <a:solidFill>
                            <a:schemeClr val="tx1"/>
                          </a:solidFill>
                          <a:effectLst/>
                          <a:latin typeface="+mn-ea"/>
                          <a:ea typeface="+mn-ea"/>
                          <a:cs typeface="Times New Roman" panose="02020603050405020304" pitchFamily="18" charset="0"/>
                          <a:sym typeface="Wingdings" panose="05000000000000000000" pitchFamily="2" charset="2"/>
                        </a:rPr>
                        <a:t> </a:t>
                      </a:r>
                      <a:r>
                        <a:rPr lang="zh-TW" altLang="en-US" sz="1400" b="1" dirty="0">
                          <a:solidFill>
                            <a:srgbClr val="00B2B3"/>
                          </a:solidFill>
                          <a:latin typeface="微軟正黑體" panose="020B0604030504040204" pitchFamily="34" charset="-120"/>
                          <a:ea typeface="微軟正黑體" panose="020B0604030504040204" pitchFamily="34" charset="-120"/>
                        </a:rPr>
                        <a:t>能源前瞻學研合作</a:t>
                      </a:r>
                      <a:endParaRPr lang="zh-TW" altLang="en-US" sz="1400" kern="100" dirty="0">
                        <a:solidFill>
                          <a:schemeClr val="tx1"/>
                        </a:solidFill>
                        <a:effectLst/>
                        <a:latin typeface="+mn-ea"/>
                        <a:ea typeface="+mn-ea"/>
                        <a:cs typeface="Times New Roman" panose="02020603050405020304" pitchFamily="18" charset="0"/>
                      </a:endParaRPr>
                    </a:p>
                  </a:txBody>
                  <a:tcPr marL="17780" marR="17780" marT="0" marB="0" anchor="ctr">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04326642"/>
                  </a:ext>
                </a:extLst>
              </a:tr>
              <a:tr h="373985">
                <a:tc rowSpan="2">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提案計畫名稱</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中文</a:t>
                      </a:r>
                      <a:endParaRPr lang="zh-TW" sz="1400" kern="100" dirty="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1200"/>
                        </a:lnSpc>
                      </a:pPr>
                      <a:r>
                        <a:rPr lang="en-US" sz="1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r>
                        <a:rPr lang="en-US" sz="1400" kern="100" dirty="0">
                          <a:solidFill>
                            <a:srgbClr val="000000"/>
                          </a:solidFill>
                          <a:effectLst/>
                          <a:latin typeface="+mn-ea"/>
                          <a:ea typeface="+mn-ea"/>
                          <a:cs typeface="Times New Roman" panose="02020603050405020304" pitchFamily="18" charset="0"/>
                        </a:rPr>
                        <a:t> </a:t>
                      </a:r>
                      <a:endParaRPr lang="zh-TW" altLang="en-US" dirty="0">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34399629"/>
                  </a:ext>
                </a:extLst>
              </a:tr>
              <a:tr h="382889">
                <a:tc vMerge="1">
                  <a:txBody>
                    <a:bodyPr/>
                    <a:lstStyle/>
                    <a:p>
                      <a:endParaRPr lang="zh-TW" altLang="en-US"/>
                    </a:p>
                  </a:txBody>
                  <a:tcPr/>
                </a:tc>
                <a:tc gridSpan="2">
                  <a:txBody>
                    <a:bodyPr/>
                    <a:lstStyle/>
                    <a:p>
                      <a:pPr algn="l">
                        <a:lnSpc>
                          <a:spcPct val="100000"/>
                        </a:lnSpc>
                      </a:pPr>
                      <a:r>
                        <a:rPr lang="zh-TW" sz="1400" kern="100">
                          <a:solidFill>
                            <a:srgbClr val="000000"/>
                          </a:solidFill>
                          <a:effectLst/>
                          <a:latin typeface="+mn-ea"/>
                          <a:ea typeface="+mn-ea"/>
                          <a:cs typeface="Times New Roman" panose="02020603050405020304" pitchFamily="18" charset="0"/>
                        </a:rPr>
                        <a:t>英文</a:t>
                      </a:r>
                      <a:endParaRPr lang="zh-TW" sz="1400" kern="10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ts val="1200"/>
                        </a:lnSpc>
                      </a:pPr>
                      <a:r>
                        <a:rPr lang="en-US" sz="1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r>
                        <a:rPr lang="en-US" sz="1400" kern="100" dirty="0">
                          <a:solidFill>
                            <a:srgbClr val="000000"/>
                          </a:solidFill>
                          <a:effectLst/>
                          <a:latin typeface="+mn-ea"/>
                          <a:ea typeface="+mn-ea"/>
                          <a:cs typeface="Times New Roman" panose="02020603050405020304" pitchFamily="18" charset="0"/>
                        </a:rPr>
                        <a:t> </a:t>
                      </a:r>
                      <a:endParaRPr lang="zh-TW" altLang="en-US" dirty="0">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38613108"/>
                  </a:ext>
                </a:extLst>
              </a:tr>
              <a:tr h="426032">
                <a:tc gridSpan="3">
                  <a:txBody>
                    <a:bodyPr/>
                    <a:lstStyle/>
                    <a:p>
                      <a:pPr algn="l">
                        <a:lnSpc>
                          <a:spcPct val="100000"/>
                        </a:lnSpc>
                      </a:pPr>
                      <a:r>
                        <a:rPr lang="zh-TW" sz="1400" kern="100" spc="100" dirty="0">
                          <a:solidFill>
                            <a:srgbClr val="000000"/>
                          </a:solidFill>
                          <a:effectLst/>
                          <a:latin typeface="+mn-ea"/>
                          <a:ea typeface="+mn-ea"/>
                          <a:cs typeface="Times New Roman" panose="02020603050405020304" pitchFamily="18" charset="0"/>
                        </a:rPr>
                        <a:t>計畫執行期限</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200"/>
                        </a:lnSpc>
                      </a:pP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自民國</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日起至民國</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400" u="sng"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自民國</a:t>
                      </a:r>
                      <a:r>
                        <a:rPr lang="en-US" sz="1400" u="sng" kern="100" dirty="0">
                          <a:solidFill>
                            <a:srgbClr val="000000"/>
                          </a:solidFill>
                          <a:effectLst/>
                          <a:latin typeface="+mn-ea"/>
                          <a:ea typeface="+mn-ea"/>
                          <a:cs typeface="Times New Roman" panose="02020603050405020304" pitchFamily="18" charset="0"/>
                        </a:rPr>
                        <a:t>11</a:t>
                      </a:r>
                      <a:r>
                        <a:rPr lang="en-US" altLang="zh-TW" sz="1400" u="sng" kern="100" dirty="0">
                          <a:solidFill>
                            <a:srgbClr val="000000"/>
                          </a:solidFill>
                          <a:effectLst/>
                          <a:latin typeface="+mn-ea"/>
                          <a:ea typeface="+mn-ea"/>
                          <a:cs typeface="Times New Roman" panose="02020603050405020304" pitchFamily="18" charset="0"/>
                        </a:rPr>
                        <a:t>6</a:t>
                      </a:r>
                      <a:r>
                        <a:rPr lang="zh-TW" sz="1400" kern="100" dirty="0">
                          <a:solidFill>
                            <a:srgbClr val="000000"/>
                          </a:solidFill>
                          <a:effectLst/>
                          <a:latin typeface="+mn-ea"/>
                          <a:ea typeface="+mn-ea"/>
                          <a:cs typeface="Times New Roman" panose="02020603050405020304" pitchFamily="18" charset="0"/>
                        </a:rPr>
                        <a:t>年</a:t>
                      </a:r>
                      <a:r>
                        <a:rPr lang="en-US" altLang="zh-TW" sz="1400" u="sng" kern="100" dirty="0">
                          <a:solidFill>
                            <a:srgbClr val="000000"/>
                          </a:solidFill>
                          <a:effectLst/>
                          <a:latin typeface="+mn-ea"/>
                          <a:ea typeface="+mn-ea"/>
                          <a:cs typeface="Times New Roman" panose="02020603050405020304" pitchFamily="18" charset="0"/>
                        </a:rPr>
                        <a:t>OO</a:t>
                      </a:r>
                      <a:r>
                        <a:rPr lang="zh-TW" sz="1400" kern="100" dirty="0">
                          <a:solidFill>
                            <a:srgbClr val="000000"/>
                          </a:solidFill>
                          <a:effectLst/>
                          <a:latin typeface="+mn-ea"/>
                          <a:ea typeface="+mn-ea"/>
                          <a:cs typeface="Times New Roman" panose="02020603050405020304" pitchFamily="18" charset="0"/>
                        </a:rPr>
                        <a:t>月</a:t>
                      </a:r>
                      <a:r>
                        <a:rPr lang="en-US" altLang="zh-TW" sz="1400" u="sng" kern="100" dirty="0">
                          <a:solidFill>
                            <a:srgbClr val="000000"/>
                          </a:solidFill>
                          <a:effectLst/>
                          <a:latin typeface="+mn-ea"/>
                          <a:ea typeface="+mn-ea"/>
                          <a:cs typeface="Times New Roman" panose="02020603050405020304" pitchFamily="18" charset="0"/>
                        </a:rPr>
                        <a:t>OO</a:t>
                      </a:r>
                      <a:r>
                        <a:rPr lang="zh-TW" sz="1400" kern="100" dirty="0">
                          <a:solidFill>
                            <a:srgbClr val="000000"/>
                          </a:solidFill>
                          <a:effectLst/>
                          <a:latin typeface="+mn-ea"/>
                          <a:ea typeface="+mn-ea"/>
                          <a:cs typeface="Times New Roman" panose="02020603050405020304" pitchFamily="18" charset="0"/>
                        </a:rPr>
                        <a:t>日起至民國</a:t>
                      </a:r>
                      <a:r>
                        <a:rPr lang="en-US" sz="1400" u="sng" kern="100" dirty="0">
                          <a:solidFill>
                            <a:srgbClr val="000000"/>
                          </a:solidFill>
                          <a:effectLst/>
                          <a:latin typeface="+mn-ea"/>
                          <a:ea typeface="+mn-ea"/>
                          <a:cs typeface="Times New Roman" panose="02020603050405020304" pitchFamily="18" charset="0"/>
                        </a:rPr>
                        <a:t>11</a:t>
                      </a:r>
                      <a:r>
                        <a:rPr lang="en-US" altLang="zh-TW" sz="1400" u="sng" kern="100" dirty="0">
                          <a:solidFill>
                            <a:srgbClr val="000000"/>
                          </a:solidFill>
                          <a:effectLst/>
                          <a:latin typeface="+mn-ea"/>
                          <a:ea typeface="+mn-ea"/>
                          <a:cs typeface="Times New Roman" panose="02020603050405020304" pitchFamily="18" charset="0"/>
                        </a:rPr>
                        <a:t>6</a:t>
                      </a:r>
                      <a:r>
                        <a:rPr lang="zh-TW" sz="1400" kern="100" dirty="0">
                          <a:solidFill>
                            <a:srgbClr val="000000"/>
                          </a:solidFill>
                          <a:effectLst/>
                          <a:latin typeface="+mn-ea"/>
                          <a:ea typeface="+mn-ea"/>
                          <a:cs typeface="Times New Roman" panose="02020603050405020304" pitchFamily="18" charset="0"/>
                        </a:rPr>
                        <a:t>年</a:t>
                      </a:r>
                      <a:r>
                        <a:rPr lang="en-US" altLang="zh-TW" sz="1400" u="sng" kern="100" dirty="0">
                          <a:solidFill>
                            <a:srgbClr val="000000"/>
                          </a:solidFill>
                          <a:effectLst/>
                          <a:latin typeface="+mn-ea"/>
                          <a:ea typeface="+mn-ea"/>
                          <a:cs typeface="Times New Roman" panose="02020603050405020304" pitchFamily="18" charset="0"/>
                        </a:rPr>
                        <a:t>OO</a:t>
                      </a:r>
                      <a:r>
                        <a:rPr lang="zh-TW" altLang="zh-TW" sz="1400" kern="100" dirty="0">
                          <a:solidFill>
                            <a:srgbClr val="000000"/>
                          </a:solidFill>
                          <a:effectLst/>
                          <a:latin typeface="+mn-ea"/>
                          <a:ea typeface="+mn-ea"/>
                          <a:cs typeface="Times New Roman" panose="02020603050405020304" pitchFamily="18" charset="0"/>
                        </a:rPr>
                        <a:t>月</a:t>
                      </a:r>
                      <a:r>
                        <a:rPr lang="en-US" altLang="zh-TW" sz="1400" u="sng" kern="100" dirty="0">
                          <a:solidFill>
                            <a:srgbClr val="000000"/>
                          </a:solidFill>
                          <a:effectLst/>
                          <a:latin typeface="+mn-ea"/>
                          <a:ea typeface="+mn-ea"/>
                          <a:cs typeface="Times New Roman" panose="02020603050405020304" pitchFamily="18" charset="0"/>
                        </a:rPr>
                        <a:t>OO</a:t>
                      </a:r>
                      <a:r>
                        <a:rPr lang="zh-TW" altLang="zh-TW" sz="1400" kern="100" dirty="0">
                          <a:solidFill>
                            <a:srgbClr val="000000"/>
                          </a:solidFill>
                          <a:effectLst/>
                          <a:latin typeface="+mn-ea"/>
                          <a:ea typeface="+mn-ea"/>
                          <a:cs typeface="Times New Roman" panose="02020603050405020304" pitchFamily="18" charset="0"/>
                        </a:rPr>
                        <a:t>日</a:t>
                      </a:r>
                      <a:endParaRPr lang="zh-TW" altLang="en-US" dirty="0">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47401166"/>
                  </a:ext>
                </a:extLst>
              </a:tr>
              <a:tr h="455623">
                <a:tc gridSpan="3">
                  <a:txBody>
                    <a:bodyPr/>
                    <a:lstStyle/>
                    <a:p>
                      <a:pPr algn="l">
                        <a:lnSpc>
                          <a:spcPct val="100000"/>
                        </a:lnSpc>
                      </a:pPr>
                      <a:r>
                        <a:rPr lang="zh-TW" altLang="en-US" sz="1400" kern="100" spc="100" dirty="0">
                          <a:solidFill>
                            <a:srgbClr val="000000"/>
                          </a:solidFill>
                          <a:effectLst/>
                          <a:latin typeface="+mn-ea"/>
                          <a:ea typeface="+mn-ea"/>
                          <a:cs typeface="Times New Roman" panose="02020603050405020304" pitchFamily="18" charset="0"/>
                        </a:rPr>
                        <a:t>提案主軸</a:t>
                      </a:r>
                      <a:endParaRPr lang="en-US" altLang="zh-TW" sz="1400" kern="100" spc="100" dirty="0">
                        <a:solidFill>
                          <a:srgbClr val="000000"/>
                        </a:solidFill>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200"/>
                        </a:lnSpc>
                      </a:pPr>
                      <a:r>
                        <a:rPr lang="en-US" sz="1400" kern="100" dirty="0">
                          <a:solidFill>
                            <a:srgbClr val="000000"/>
                          </a:solidFill>
                          <a:effectLst/>
                          <a:latin typeface="MS Gothic" panose="020B0609070205080204" pitchFamily="49" charset="-128"/>
                          <a:ea typeface="標楷體" panose="03000509000000000000" pitchFamily="65" charset="-120"/>
                          <a:cs typeface="Times New Roman" panose="02020603050405020304" pitchFamily="18" charset="0"/>
                        </a:rPr>
                        <a:t>☐</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能源領域：節能、資料中心散熱、離岸風電等等</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lnSpc>
                          <a:spcPts val="1200"/>
                        </a:lnSpc>
                      </a:pPr>
                      <a:r>
                        <a:rPr lang="en-US" sz="1400" kern="100" dirty="0">
                          <a:solidFill>
                            <a:srgbClr val="000000"/>
                          </a:solidFill>
                          <a:effectLst/>
                          <a:latin typeface="MS Gothic" panose="020B0609070205080204" pitchFamily="49" charset="-128"/>
                          <a:ea typeface="標楷體" panose="03000509000000000000" pitchFamily="65" charset="-120"/>
                          <a:cs typeface="Times New Roman" panose="02020603050405020304" pitchFamily="18" charset="0"/>
                        </a:rPr>
                        <a:t>☐</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負碳領域：</a:t>
                      </a:r>
                      <a:r>
                        <a:rPr lang="en-US"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CCU</a:t>
                      </a:r>
                      <a:r>
                        <a:rPr lang="zh-TW" sz="14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等等</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r>
                        <a:rPr lang="zh-TW" altLang="en-US" sz="1400" u="none" kern="100" dirty="0">
                          <a:solidFill>
                            <a:srgbClr val="000000"/>
                          </a:solidFill>
                          <a:effectLst/>
                          <a:latin typeface="+mn-ea"/>
                          <a:ea typeface="+mn-ea"/>
                          <a:cs typeface="Times New Roman" panose="02020603050405020304" pitchFamily="18" charset="0"/>
                        </a:rPr>
                        <a:t>依據公告的主軸填寫</a:t>
                      </a: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41693606"/>
                  </a:ext>
                </a:extLst>
              </a:tr>
              <a:tr h="364964">
                <a:tc gridSpan="3">
                  <a:txBody>
                    <a:bodyPr/>
                    <a:lstStyle/>
                    <a:p>
                      <a:pPr algn="l">
                        <a:lnSpc>
                          <a:spcPct val="100000"/>
                        </a:lnSpc>
                      </a:pPr>
                      <a:r>
                        <a:rPr lang="zh-TW" sz="1400" kern="100" spc="100" dirty="0">
                          <a:solidFill>
                            <a:srgbClr val="000000"/>
                          </a:solidFill>
                          <a:effectLst/>
                          <a:latin typeface="+mn-ea"/>
                          <a:ea typeface="+mn-ea"/>
                          <a:cs typeface="Times New Roman" panose="02020603050405020304" pitchFamily="18" charset="0"/>
                        </a:rPr>
                        <a:t>提案技術</a:t>
                      </a:r>
                      <a:r>
                        <a:rPr lang="zh-TW" altLang="en-US" sz="1400" kern="100" spc="100" dirty="0">
                          <a:solidFill>
                            <a:srgbClr val="000000"/>
                          </a:solidFill>
                          <a:effectLst/>
                          <a:latin typeface="+mn-ea"/>
                          <a:ea typeface="+mn-ea"/>
                          <a:cs typeface="Times New Roman" panose="02020603050405020304" pitchFamily="18" charset="0"/>
                        </a:rPr>
                        <a:t>方向</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200"/>
                        </a:lnSpc>
                      </a:pPr>
                      <a:r>
                        <a:rPr lang="en-US" sz="1400" kern="10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0000"/>
                        </a:lnSpc>
                      </a:pPr>
                      <a:endParaRPr lang="zh-TW" altLang="en-US" dirty="0">
                        <a:highlight>
                          <a:srgbClr val="FFFF00"/>
                        </a:highligh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69399603"/>
                  </a:ext>
                </a:extLst>
              </a:tr>
              <a:tr h="347272">
                <a:tc gridSpan="6">
                  <a:txBody>
                    <a:bodyPr/>
                    <a:lstStyle/>
                    <a:p>
                      <a:pPr algn="l">
                        <a:lnSpc>
                          <a:spcPct val="100000"/>
                        </a:lnSpc>
                        <a:tabLst>
                          <a:tab pos="2954020" algn="l"/>
                        </a:tabLst>
                      </a:pPr>
                      <a:r>
                        <a:rPr lang="zh-TW" sz="1400" kern="100" dirty="0">
                          <a:solidFill>
                            <a:srgbClr val="000000"/>
                          </a:solidFill>
                          <a:effectLst/>
                          <a:latin typeface="+mn-ea"/>
                          <a:ea typeface="+mn-ea"/>
                          <a:cs typeface="Times New Roman" panose="02020603050405020304" pitchFamily="18" charset="0"/>
                        </a:rPr>
                        <a:t>本計畫是否同時有其他單位提供補助項目  </a:t>
                      </a:r>
                      <a:r>
                        <a:rPr lang="en-US" sz="1400" kern="100" dirty="0">
                          <a:solidFill>
                            <a:srgbClr val="000000"/>
                          </a:solidFill>
                          <a:effectLst/>
                          <a:latin typeface="+mn-ea"/>
                          <a:ea typeface="+mn-ea"/>
                          <a:cs typeface="Times New Roman" panose="02020603050405020304" pitchFamily="18" charset="0"/>
                          <a:sym typeface="Wingdings" panose="05000000000000000000" pitchFamily="2" charset="2"/>
                        </a:rPr>
                        <a:t></a:t>
                      </a:r>
                      <a:r>
                        <a:rPr lang="zh-TW" sz="1400" kern="100" dirty="0">
                          <a:solidFill>
                            <a:srgbClr val="000000"/>
                          </a:solidFill>
                          <a:effectLst/>
                          <a:latin typeface="+mn-ea"/>
                          <a:ea typeface="+mn-ea"/>
                          <a:cs typeface="Times New Roman" panose="02020603050405020304" pitchFamily="18" charset="0"/>
                        </a:rPr>
                        <a:t>否；</a:t>
                      </a:r>
                      <a:r>
                        <a:rPr lang="en-US" sz="1400" kern="100" dirty="0">
                          <a:solidFill>
                            <a:srgbClr val="000000"/>
                          </a:solidFill>
                          <a:effectLst/>
                          <a:latin typeface="+mn-ea"/>
                          <a:ea typeface="+mn-ea"/>
                          <a:cs typeface="Times New Roman" panose="02020603050405020304" pitchFamily="18" charset="0"/>
                          <a:sym typeface="Wingdings" panose="05000000000000000000" pitchFamily="2" charset="2"/>
                        </a:rPr>
                        <a:t></a:t>
                      </a:r>
                      <a:r>
                        <a:rPr lang="zh-TW" sz="1400" kern="100" dirty="0">
                          <a:solidFill>
                            <a:srgbClr val="000000"/>
                          </a:solidFill>
                          <a:effectLst/>
                          <a:latin typeface="+mn-ea"/>
                          <a:ea typeface="+mn-ea"/>
                          <a:cs typeface="Times New Roman" panose="02020603050405020304" pitchFamily="18" charset="0"/>
                        </a:rPr>
                        <a:t>是，補助單位：</a:t>
                      </a:r>
                      <a:r>
                        <a:rPr lang="en-US" sz="1400" u="sng" kern="100" dirty="0">
                          <a:solidFill>
                            <a:srgbClr val="000000"/>
                          </a:solidFill>
                          <a:effectLst/>
                          <a:latin typeface="+mn-ea"/>
                          <a:ea typeface="+mn-ea"/>
                          <a:cs typeface="Times New Roman" panose="02020603050405020304" pitchFamily="18" charset="0"/>
                        </a:rPr>
                        <a:t>                 </a:t>
                      </a:r>
                      <a:r>
                        <a:rPr lang="en-US" sz="1400" kern="100" dirty="0">
                          <a:solidFill>
                            <a:srgbClr val="000000"/>
                          </a:solidFill>
                          <a:effectLst/>
                          <a:latin typeface="+mn-ea"/>
                          <a:ea typeface="+mn-ea"/>
                          <a:cs typeface="Times New Roman" panose="02020603050405020304" pitchFamily="18" charset="0"/>
                        </a:rPr>
                        <a:t> </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26402704"/>
                  </a:ext>
                </a:extLst>
              </a:tr>
              <a:tr h="311654">
                <a:tc gridSpan="2">
                  <a:txBody>
                    <a:bodyPr/>
                    <a:lstStyle/>
                    <a:p>
                      <a:pPr algn="l">
                        <a:lnSpc>
                          <a:spcPct val="100000"/>
                        </a:lnSpc>
                      </a:pPr>
                      <a:r>
                        <a:rPr lang="zh-TW" sz="1400" kern="100">
                          <a:solidFill>
                            <a:srgbClr val="000000"/>
                          </a:solidFill>
                          <a:effectLst/>
                          <a:latin typeface="+mn-ea"/>
                          <a:ea typeface="+mn-ea"/>
                          <a:cs typeface="Times New Roman" panose="02020603050405020304" pitchFamily="18" charset="0"/>
                        </a:rPr>
                        <a:t>計畫連絡人</a:t>
                      </a:r>
                      <a:endParaRPr lang="zh-TW" sz="1400" kern="10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姓名：</a:t>
                      </a:r>
                      <a:r>
                        <a:rPr lang="en-US" sz="1400" u="sng" kern="100" dirty="0">
                          <a:solidFill>
                            <a:srgbClr val="000000"/>
                          </a:solidFill>
                          <a:effectLst/>
                          <a:latin typeface="+mn-ea"/>
                          <a:ea typeface="+mn-ea"/>
                          <a:cs typeface="Times New Roman" panose="02020603050405020304" pitchFamily="18" charset="0"/>
                        </a:rPr>
                        <a:t>                 </a:t>
                      </a:r>
                      <a:r>
                        <a:rPr lang="en-US" sz="1400" kern="100" dirty="0">
                          <a:solidFill>
                            <a:srgbClr val="000000"/>
                          </a:solidFill>
                          <a:effectLst/>
                          <a:latin typeface="+mn-ea"/>
                          <a:ea typeface="+mn-ea"/>
                          <a:cs typeface="Times New Roman" panose="02020603050405020304" pitchFamily="18" charset="0"/>
                        </a:rPr>
                        <a:t>  </a:t>
                      </a:r>
                      <a:r>
                        <a:rPr lang="zh-TW" sz="1400" kern="100" dirty="0">
                          <a:solidFill>
                            <a:srgbClr val="000000"/>
                          </a:solidFill>
                          <a:effectLst/>
                          <a:latin typeface="+mn-ea"/>
                          <a:ea typeface="+mn-ea"/>
                          <a:cs typeface="Times New Roman" panose="02020603050405020304" pitchFamily="18" charset="0"/>
                        </a:rPr>
                        <a:t>電話：</a:t>
                      </a:r>
                      <a:r>
                        <a:rPr lang="en-US" sz="1400" kern="100" dirty="0">
                          <a:solidFill>
                            <a:srgbClr val="000000"/>
                          </a:solidFill>
                          <a:effectLst/>
                          <a:latin typeface="+mn-ea"/>
                          <a:ea typeface="+mn-ea"/>
                          <a:cs typeface="Times New Roman" panose="02020603050405020304" pitchFamily="18" charset="0"/>
                        </a:rPr>
                        <a:t>(</a:t>
                      </a:r>
                      <a:r>
                        <a:rPr lang="zh-TW" sz="1400" kern="100" dirty="0">
                          <a:solidFill>
                            <a:srgbClr val="000000"/>
                          </a:solidFill>
                          <a:effectLst/>
                          <a:latin typeface="+mn-ea"/>
                          <a:ea typeface="+mn-ea"/>
                          <a:cs typeface="Times New Roman" panose="02020603050405020304" pitchFamily="18" charset="0"/>
                        </a:rPr>
                        <a:t>公</a:t>
                      </a:r>
                      <a:r>
                        <a:rPr lang="en-US" sz="1400" kern="100" dirty="0">
                          <a:solidFill>
                            <a:srgbClr val="000000"/>
                          </a:solidFill>
                          <a:effectLst/>
                          <a:latin typeface="+mn-ea"/>
                          <a:ea typeface="+mn-ea"/>
                          <a:cs typeface="Times New Roman" panose="02020603050405020304" pitchFamily="18" charset="0"/>
                        </a:rPr>
                        <a:t>)</a:t>
                      </a:r>
                      <a:r>
                        <a:rPr lang="en-US" sz="1400" u="sng" kern="100" dirty="0">
                          <a:solidFill>
                            <a:srgbClr val="000000"/>
                          </a:solidFill>
                          <a:effectLst/>
                          <a:latin typeface="+mn-ea"/>
                          <a:ea typeface="+mn-ea"/>
                          <a:cs typeface="Times New Roman" panose="02020603050405020304" pitchFamily="18" charset="0"/>
                        </a:rPr>
                        <a:t>                 </a:t>
                      </a:r>
                      <a:r>
                        <a:rPr lang="en-US" sz="1400" kern="100" dirty="0">
                          <a:solidFill>
                            <a:srgbClr val="000000"/>
                          </a:solidFill>
                          <a:effectLst/>
                          <a:latin typeface="+mn-ea"/>
                          <a:ea typeface="+mn-ea"/>
                          <a:cs typeface="Times New Roman" panose="02020603050405020304" pitchFamily="18" charset="0"/>
                        </a:rPr>
                        <a:t>  (</a:t>
                      </a:r>
                      <a:r>
                        <a:rPr lang="zh-TW" sz="1400" kern="100" dirty="0">
                          <a:solidFill>
                            <a:srgbClr val="000000"/>
                          </a:solidFill>
                          <a:effectLst/>
                          <a:latin typeface="+mn-ea"/>
                          <a:ea typeface="+mn-ea"/>
                          <a:cs typeface="Times New Roman" panose="02020603050405020304" pitchFamily="18" charset="0"/>
                        </a:rPr>
                        <a:t>宅</a:t>
                      </a:r>
                      <a:r>
                        <a:rPr lang="en-US" sz="1400" kern="100" dirty="0">
                          <a:solidFill>
                            <a:srgbClr val="000000"/>
                          </a:solidFill>
                          <a:effectLst/>
                          <a:latin typeface="+mn-ea"/>
                          <a:ea typeface="+mn-ea"/>
                          <a:cs typeface="Times New Roman" panose="02020603050405020304" pitchFamily="18" charset="0"/>
                        </a:rPr>
                        <a:t>/</a:t>
                      </a:r>
                      <a:r>
                        <a:rPr lang="zh-TW" sz="1400" kern="100" dirty="0">
                          <a:solidFill>
                            <a:srgbClr val="000000"/>
                          </a:solidFill>
                          <a:effectLst/>
                          <a:latin typeface="+mn-ea"/>
                          <a:ea typeface="+mn-ea"/>
                          <a:cs typeface="Times New Roman" panose="02020603050405020304" pitchFamily="18" charset="0"/>
                        </a:rPr>
                        <a:t>手機</a:t>
                      </a:r>
                      <a:r>
                        <a:rPr lang="en-US" sz="1400" kern="100" dirty="0">
                          <a:solidFill>
                            <a:srgbClr val="000000"/>
                          </a:solidFill>
                          <a:effectLst/>
                          <a:latin typeface="+mn-ea"/>
                          <a:ea typeface="+mn-ea"/>
                          <a:cs typeface="Times New Roman" panose="02020603050405020304" pitchFamily="18" charset="0"/>
                        </a:rPr>
                        <a:t>)</a:t>
                      </a:r>
                      <a:r>
                        <a:rPr lang="en-US" sz="1400" u="sng" kern="100" dirty="0">
                          <a:solidFill>
                            <a:srgbClr val="000000"/>
                          </a:solidFill>
                          <a:effectLst/>
                          <a:latin typeface="+mn-ea"/>
                          <a:ea typeface="+mn-ea"/>
                          <a:cs typeface="Times New Roman" panose="02020603050405020304" pitchFamily="18" charset="0"/>
                        </a:rPr>
                        <a:t>                   </a:t>
                      </a:r>
                      <a:endParaRPr lang="zh-TW" sz="1400" kern="100" dirty="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559457"/>
                  </a:ext>
                </a:extLst>
              </a:tr>
              <a:tr h="338368">
                <a:tc gridSpan="2">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通訊地址</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l">
                        <a:lnSpc>
                          <a:spcPct val="100000"/>
                        </a:lnSpc>
                      </a:pPr>
                      <a:r>
                        <a:rPr lang="en-US" sz="1400" kern="100" dirty="0">
                          <a:solidFill>
                            <a:srgbClr val="000000"/>
                          </a:solidFill>
                          <a:effectLst/>
                          <a:latin typeface="+mn-ea"/>
                          <a:ea typeface="+mn-ea"/>
                          <a:cs typeface="Times New Roman" panose="02020603050405020304" pitchFamily="18" charset="0"/>
                        </a:rPr>
                        <a:t> </a:t>
                      </a:r>
                      <a:endParaRPr lang="zh-TW" sz="1400" kern="100" dirty="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34120863"/>
                  </a:ext>
                </a:extLst>
              </a:tr>
              <a:tr h="307621">
                <a:tc gridSpan="2">
                  <a:txBody>
                    <a:bodyPr/>
                    <a:lstStyle/>
                    <a:p>
                      <a:pPr algn="l">
                        <a:lnSpc>
                          <a:spcPct val="100000"/>
                        </a:lnSpc>
                      </a:pPr>
                      <a:r>
                        <a:rPr lang="zh-TW" sz="1400" kern="100" dirty="0">
                          <a:solidFill>
                            <a:srgbClr val="000000"/>
                          </a:solidFill>
                          <a:effectLst/>
                          <a:latin typeface="+mn-ea"/>
                          <a:ea typeface="+mn-ea"/>
                          <a:cs typeface="Times New Roman" panose="02020603050405020304" pitchFamily="18" charset="0"/>
                        </a:rPr>
                        <a:t>電子信箱</a:t>
                      </a:r>
                      <a:endParaRPr lang="zh-TW" sz="1400" kern="100" dirty="0">
                        <a:effectLst/>
                        <a:latin typeface="+mn-ea"/>
                        <a:ea typeface="+mn-ea"/>
                        <a:cs typeface="Times New Roman" panose="02020603050405020304" pitchFamily="18" charset="0"/>
                      </a:endParaRPr>
                    </a:p>
                  </a:txBody>
                  <a:tcPr marL="17780" marR="177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l">
                        <a:lnSpc>
                          <a:spcPct val="100000"/>
                        </a:lnSpc>
                      </a:pPr>
                      <a:r>
                        <a:rPr lang="en-US" sz="1400" kern="100" dirty="0">
                          <a:solidFill>
                            <a:srgbClr val="000000"/>
                          </a:solidFill>
                          <a:effectLst/>
                          <a:latin typeface="+mn-ea"/>
                          <a:ea typeface="+mn-ea"/>
                          <a:cs typeface="Times New Roman" panose="02020603050405020304" pitchFamily="18" charset="0"/>
                        </a:rPr>
                        <a:t> </a:t>
                      </a:r>
                      <a:endParaRPr lang="zh-TW" sz="1400" kern="100" dirty="0">
                        <a:effectLst/>
                        <a:latin typeface="+mn-ea"/>
                        <a:ea typeface="+mn-ea"/>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15416803"/>
                  </a:ext>
                </a:extLst>
              </a:tr>
            </a:tbl>
          </a:graphicData>
        </a:graphic>
      </p:graphicFrame>
      <p:sp>
        <p:nvSpPr>
          <p:cNvPr id="12" name="文字方塊 11">
            <a:extLst>
              <a:ext uri="{FF2B5EF4-FFF2-40B4-BE49-F238E27FC236}">
                <a16:creationId xmlns:a16="http://schemas.microsoft.com/office/drawing/2014/main" id="{A3459DCC-9985-485D-8B36-8BAB95ECF054}"/>
              </a:ext>
            </a:extLst>
          </p:cNvPr>
          <p:cNvSpPr txBox="1"/>
          <p:nvPr/>
        </p:nvSpPr>
        <p:spPr>
          <a:xfrm>
            <a:off x="445029" y="832040"/>
            <a:ext cx="5378255" cy="358881"/>
          </a:xfrm>
          <a:prstGeom prst="rect">
            <a:avLst/>
          </a:prstGeom>
          <a:noFill/>
        </p:spPr>
        <p:txBody>
          <a:bodyPr wrap="square">
            <a:spAutoFit/>
          </a:bodyPr>
          <a:lstStyle/>
          <a:p>
            <a:pPr lvl="0">
              <a:lnSpc>
                <a:spcPts val="2200"/>
              </a:lnSpc>
              <a:spcAft>
                <a:spcPts val="360"/>
              </a:spcAft>
              <a:buSzPts val="1600"/>
            </a:pPr>
            <a:r>
              <a:rPr lang="zh-TW" altLang="en-US" sz="1800" b="1" kern="100" spc="-80" dirty="0">
                <a:solidFill>
                  <a:srgbClr val="000000"/>
                </a:solidFill>
                <a:effectLst/>
                <a:latin typeface="+mn-ea"/>
                <a:ea typeface="+mn-ea"/>
              </a:rPr>
              <a:t>一、</a:t>
            </a:r>
            <a:r>
              <a:rPr lang="zh-TW" altLang="zh-TW" sz="1800" b="1" kern="100" spc="-80" dirty="0">
                <a:solidFill>
                  <a:srgbClr val="000000"/>
                </a:solidFill>
                <a:effectLst/>
                <a:latin typeface="+mn-ea"/>
                <a:ea typeface="+mn-ea"/>
              </a:rPr>
              <a:t>基本資料：</a:t>
            </a:r>
            <a:endParaRPr lang="zh-TW" altLang="zh-TW" sz="1400" kern="100" dirty="0">
              <a:effectLst/>
              <a:latin typeface="+mn-ea"/>
              <a:ea typeface="+mn-ea"/>
            </a:endParaRPr>
          </a:p>
        </p:txBody>
      </p:sp>
      <p:sp>
        <p:nvSpPr>
          <p:cNvPr id="13" name="文字方塊 12">
            <a:extLst>
              <a:ext uri="{FF2B5EF4-FFF2-40B4-BE49-F238E27FC236}">
                <a16:creationId xmlns:a16="http://schemas.microsoft.com/office/drawing/2014/main" id="{290C8D2F-6DF6-4EA0-9CB5-22A4444849D2}"/>
              </a:ext>
            </a:extLst>
          </p:cNvPr>
          <p:cNvSpPr txBox="1"/>
          <p:nvPr/>
        </p:nvSpPr>
        <p:spPr>
          <a:xfrm>
            <a:off x="6438710" y="1011480"/>
            <a:ext cx="5165386" cy="2555956"/>
          </a:xfrm>
          <a:prstGeom prst="rect">
            <a:avLst/>
          </a:prstGeom>
          <a:noFill/>
        </p:spPr>
        <p:txBody>
          <a:bodyPr wrap="square">
            <a:spAutoFit/>
          </a:bodyPr>
          <a:lstStyle/>
          <a:p>
            <a:pPr lvl="0">
              <a:spcAft>
                <a:spcPts val="360"/>
              </a:spcAft>
              <a:buSzPts val="1600"/>
            </a:pPr>
            <a:r>
              <a:rPr lang="zh-TW" altLang="en-US" b="1" kern="100" dirty="0">
                <a:effectLst/>
                <a:latin typeface="+mn-ea"/>
                <a:ea typeface="+mn-ea"/>
              </a:rPr>
              <a:t>二、研究計畫中英文摘要：</a:t>
            </a:r>
            <a:r>
              <a:rPr lang="zh-TW" altLang="en-US" sz="1400" kern="100" dirty="0">
                <a:effectLst/>
                <a:latin typeface="+mn-ea"/>
                <a:ea typeface="+mn-ea"/>
              </a:rPr>
              <a:t>請就本計畫要點作一概述，並依本計畫性質自訂關鍵詞。</a:t>
            </a:r>
            <a:endParaRPr lang="en-US" altLang="zh-TW" sz="1400" kern="100" dirty="0">
              <a:effectLst/>
              <a:latin typeface="+mn-ea"/>
              <a:ea typeface="+mn-ea"/>
            </a:endParaRPr>
          </a:p>
          <a:p>
            <a:pPr lvl="0">
              <a:lnSpc>
                <a:spcPts val="2200"/>
              </a:lnSpc>
              <a:spcAft>
                <a:spcPts val="360"/>
              </a:spcAft>
              <a:buSzPts val="1600"/>
            </a:pPr>
            <a:r>
              <a:rPr lang="en-US" altLang="zh-TW" sz="1400" kern="100" dirty="0">
                <a:latin typeface="+mn-ea"/>
                <a:ea typeface="+mn-ea"/>
              </a:rPr>
              <a:t>(</a:t>
            </a:r>
            <a:r>
              <a:rPr lang="zh-TW" altLang="en-US" sz="1400" kern="100" dirty="0">
                <a:latin typeface="+mn-ea"/>
                <a:ea typeface="+mn-ea"/>
              </a:rPr>
              <a:t>一</a:t>
            </a:r>
            <a:r>
              <a:rPr lang="en-US" altLang="zh-TW" sz="1400" kern="100" dirty="0">
                <a:latin typeface="+mn-ea"/>
                <a:ea typeface="+mn-ea"/>
              </a:rPr>
              <a:t>)</a:t>
            </a:r>
            <a:r>
              <a:rPr lang="zh-TW" altLang="en-US" sz="1400" kern="100" dirty="0">
                <a:latin typeface="+mn-ea"/>
                <a:ea typeface="+mn-ea"/>
              </a:rPr>
              <a:t> </a:t>
            </a:r>
            <a:r>
              <a:rPr lang="zh-TW" altLang="en-US" sz="1400" kern="100" dirty="0">
                <a:effectLst/>
                <a:latin typeface="+mn-ea"/>
                <a:ea typeface="+mn-ea"/>
              </a:rPr>
              <a:t>計畫中文摘要。（五百字以內）</a:t>
            </a:r>
            <a:endParaRPr lang="en-US" altLang="zh-TW" sz="1400" kern="100" dirty="0">
              <a:effectLst/>
              <a:latin typeface="+mn-ea"/>
              <a:ea typeface="+mn-ea"/>
            </a:endParaRPr>
          </a:p>
          <a:p>
            <a:pPr lvl="0">
              <a:lnSpc>
                <a:spcPts val="2200"/>
              </a:lnSpc>
              <a:spcAft>
                <a:spcPts val="360"/>
              </a:spcAft>
              <a:buSzPts val="1600"/>
            </a:pPr>
            <a:endParaRPr lang="en-US" altLang="zh-TW" sz="1400" kern="100" dirty="0">
              <a:latin typeface="+mn-ea"/>
              <a:ea typeface="+mn-ea"/>
            </a:endParaRPr>
          </a:p>
          <a:p>
            <a:pPr lvl="0">
              <a:lnSpc>
                <a:spcPts val="2200"/>
              </a:lnSpc>
              <a:spcAft>
                <a:spcPts val="360"/>
              </a:spcAft>
              <a:buSzPts val="1600"/>
            </a:pPr>
            <a:r>
              <a:rPr lang="zh-TW" altLang="en-US" sz="1400" kern="100" dirty="0">
                <a:latin typeface="+mn-ea"/>
                <a:ea typeface="+mn-ea"/>
              </a:rPr>
              <a:t>關鍵字：</a:t>
            </a:r>
            <a:endParaRPr lang="zh-TW" altLang="en-US" sz="1400" kern="100" dirty="0">
              <a:effectLst/>
              <a:latin typeface="+mn-ea"/>
              <a:ea typeface="+mn-ea"/>
            </a:endParaRPr>
          </a:p>
          <a:p>
            <a:pPr lvl="0">
              <a:lnSpc>
                <a:spcPts val="2200"/>
              </a:lnSpc>
              <a:spcAft>
                <a:spcPts val="360"/>
              </a:spcAft>
              <a:buSzPts val="1600"/>
            </a:pPr>
            <a:r>
              <a:rPr lang="en-US" altLang="zh-TW" sz="1400" kern="100" dirty="0">
                <a:effectLst/>
                <a:latin typeface="+mn-ea"/>
                <a:ea typeface="+mn-ea"/>
              </a:rPr>
              <a:t>(</a:t>
            </a:r>
            <a:r>
              <a:rPr lang="zh-TW" altLang="en-US" sz="1400" kern="100" dirty="0">
                <a:effectLst/>
                <a:latin typeface="+mn-ea"/>
                <a:ea typeface="+mn-ea"/>
              </a:rPr>
              <a:t>二</a:t>
            </a:r>
            <a:r>
              <a:rPr lang="en-US" altLang="zh-TW" sz="1400" kern="100" dirty="0">
                <a:effectLst/>
                <a:latin typeface="+mn-ea"/>
                <a:ea typeface="+mn-ea"/>
              </a:rPr>
              <a:t>) </a:t>
            </a:r>
            <a:r>
              <a:rPr lang="zh-TW" altLang="en-US" sz="1400" kern="100" dirty="0">
                <a:effectLst/>
                <a:latin typeface="+mn-ea"/>
                <a:ea typeface="+mn-ea"/>
              </a:rPr>
              <a:t>計畫英文摘要。（五百字以內）</a:t>
            </a:r>
            <a:endParaRPr lang="en-US" altLang="zh-TW" sz="1400" kern="100" dirty="0">
              <a:effectLst/>
              <a:latin typeface="+mn-ea"/>
              <a:ea typeface="+mn-ea"/>
            </a:endParaRPr>
          </a:p>
          <a:p>
            <a:pPr lvl="0">
              <a:lnSpc>
                <a:spcPts val="2200"/>
              </a:lnSpc>
              <a:spcAft>
                <a:spcPts val="360"/>
              </a:spcAft>
              <a:buSzPts val="1600"/>
            </a:pPr>
            <a:endParaRPr lang="en-US" altLang="zh-TW" sz="1400" kern="100" dirty="0">
              <a:latin typeface="+mn-ea"/>
              <a:ea typeface="+mn-ea"/>
            </a:endParaRPr>
          </a:p>
          <a:p>
            <a:pPr lvl="0">
              <a:lnSpc>
                <a:spcPts val="2200"/>
              </a:lnSpc>
              <a:spcAft>
                <a:spcPts val="360"/>
              </a:spcAft>
              <a:buSzPts val="1600"/>
            </a:pPr>
            <a:r>
              <a:rPr lang="en-US" altLang="zh-TW" sz="1400" kern="100" dirty="0">
                <a:effectLst/>
                <a:latin typeface="+mn-ea"/>
                <a:ea typeface="+mn-ea"/>
              </a:rPr>
              <a:t>Keywords</a:t>
            </a:r>
            <a:r>
              <a:rPr lang="en-US" altLang="zh-TW" sz="1400" kern="100" dirty="0">
                <a:latin typeface="+mn-ea"/>
                <a:ea typeface="+mn-ea"/>
              </a:rPr>
              <a:t>:</a:t>
            </a:r>
            <a:r>
              <a:rPr lang="zh-TW" altLang="en-US" sz="1400" kern="100" dirty="0">
                <a:latin typeface="+mn-ea"/>
                <a:ea typeface="+mn-ea"/>
              </a:rPr>
              <a:t> </a:t>
            </a:r>
            <a:endParaRPr lang="zh-TW" altLang="en-US" sz="1400" kern="100" dirty="0">
              <a:effectLst/>
              <a:latin typeface="+mn-ea"/>
              <a:ea typeface="+mn-ea"/>
            </a:endParaRPr>
          </a:p>
        </p:txBody>
      </p:sp>
      <p:sp>
        <p:nvSpPr>
          <p:cNvPr id="21" name="文字方塊 20">
            <a:extLst>
              <a:ext uri="{FF2B5EF4-FFF2-40B4-BE49-F238E27FC236}">
                <a16:creationId xmlns:a16="http://schemas.microsoft.com/office/drawing/2014/main" id="{F442931B-B5D6-4E4E-958C-22766807B351}"/>
              </a:ext>
            </a:extLst>
          </p:cNvPr>
          <p:cNvSpPr txBox="1"/>
          <p:nvPr/>
        </p:nvSpPr>
        <p:spPr>
          <a:xfrm>
            <a:off x="6438710" y="3860112"/>
            <a:ext cx="4702041" cy="1340239"/>
          </a:xfrm>
          <a:prstGeom prst="rect">
            <a:avLst/>
          </a:prstGeom>
          <a:noFill/>
        </p:spPr>
        <p:txBody>
          <a:bodyPr wrap="square">
            <a:spAutoFit/>
          </a:bodyPr>
          <a:lstStyle/>
          <a:p>
            <a:pPr lvl="0">
              <a:spcAft>
                <a:spcPts val="360"/>
              </a:spcAft>
              <a:buSzPts val="1600"/>
            </a:pPr>
            <a:r>
              <a:rPr lang="zh-TW" altLang="en-US" b="1" kern="100" dirty="0">
                <a:effectLst/>
                <a:latin typeface="+mn-ea"/>
                <a:ea typeface="+mn-ea"/>
              </a:rPr>
              <a:t>三、</a:t>
            </a:r>
            <a:r>
              <a:rPr lang="zh-TW" altLang="en-US" b="1" kern="100" dirty="0">
                <a:latin typeface="+mn-ea"/>
                <a:ea typeface="+mn-ea"/>
              </a:rPr>
              <a:t>研究計畫說明</a:t>
            </a:r>
            <a:endParaRPr lang="en-US" altLang="zh-TW" sz="1400" kern="100" dirty="0">
              <a:effectLst/>
              <a:latin typeface="+mn-ea"/>
              <a:ea typeface="+mn-ea"/>
            </a:endParaRPr>
          </a:p>
          <a:p>
            <a:pPr lvl="0">
              <a:lnSpc>
                <a:spcPts val="2200"/>
              </a:lnSpc>
              <a:spcAft>
                <a:spcPts val="360"/>
              </a:spcAft>
              <a:buSzPts val="1600"/>
            </a:pPr>
            <a:r>
              <a:rPr lang="en-US" altLang="zh-TW" sz="1400" kern="100" dirty="0">
                <a:latin typeface="+mn-ea"/>
                <a:ea typeface="+mn-ea"/>
              </a:rPr>
              <a:t>(</a:t>
            </a:r>
            <a:r>
              <a:rPr lang="zh-TW" altLang="en-US" sz="1400" kern="100" dirty="0">
                <a:latin typeface="+mn-ea"/>
                <a:ea typeface="+mn-ea"/>
              </a:rPr>
              <a:t>一</a:t>
            </a:r>
            <a:r>
              <a:rPr lang="en-US" altLang="zh-TW" sz="1400" kern="100" dirty="0">
                <a:latin typeface="+mn-ea"/>
                <a:ea typeface="+mn-ea"/>
              </a:rPr>
              <a:t>)</a:t>
            </a:r>
            <a:r>
              <a:rPr lang="zh-TW" altLang="en-US" sz="1400" kern="100" dirty="0">
                <a:latin typeface="+mn-ea"/>
                <a:ea typeface="+mn-ea"/>
              </a:rPr>
              <a:t> 研究動機 </a:t>
            </a:r>
            <a:r>
              <a:rPr lang="en-US" altLang="zh-TW" sz="1400" kern="100" dirty="0">
                <a:latin typeface="+mn-ea"/>
                <a:ea typeface="+mn-ea"/>
              </a:rPr>
              <a:t>(</a:t>
            </a:r>
            <a:r>
              <a:rPr lang="zh-TW" altLang="en-US" sz="1400" kern="100" dirty="0">
                <a:latin typeface="+mn-ea"/>
                <a:ea typeface="+mn-ea"/>
              </a:rPr>
              <a:t>欲解決的關鍵問題</a:t>
            </a:r>
            <a:r>
              <a:rPr lang="en-US" altLang="zh-TW" sz="1400" kern="100" dirty="0">
                <a:latin typeface="+mn-ea"/>
                <a:ea typeface="+mn-ea"/>
              </a:rPr>
              <a:t>)</a:t>
            </a:r>
            <a:r>
              <a:rPr lang="zh-TW" altLang="en-US" sz="1400" kern="100" dirty="0">
                <a:latin typeface="+mn-ea"/>
                <a:ea typeface="+mn-ea"/>
              </a:rPr>
              <a:t>。（五百字以內）</a:t>
            </a:r>
          </a:p>
          <a:p>
            <a:pPr lvl="0">
              <a:lnSpc>
                <a:spcPts val="2200"/>
              </a:lnSpc>
              <a:spcAft>
                <a:spcPts val="360"/>
              </a:spcAft>
              <a:buSzPts val="1600"/>
            </a:pPr>
            <a:r>
              <a:rPr lang="en-US" altLang="zh-TW" sz="1400" kern="100" dirty="0">
                <a:effectLst/>
                <a:latin typeface="+mn-ea"/>
                <a:ea typeface="+mn-ea"/>
              </a:rPr>
              <a:t>(</a:t>
            </a:r>
            <a:r>
              <a:rPr lang="zh-TW" altLang="en-US" sz="1400" kern="100" dirty="0">
                <a:effectLst/>
                <a:latin typeface="+mn-ea"/>
                <a:ea typeface="+mn-ea"/>
              </a:rPr>
              <a:t>二</a:t>
            </a:r>
            <a:r>
              <a:rPr lang="en-US" altLang="zh-TW" sz="1400" kern="100" dirty="0">
                <a:effectLst/>
                <a:latin typeface="+mn-ea"/>
                <a:ea typeface="+mn-ea"/>
              </a:rPr>
              <a:t>)</a:t>
            </a:r>
            <a:r>
              <a:rPr lang="zh-TW" altLang="en-US" sz="1400" kern="100" dirty="0">
                <a:effectLst/>
                <a:latin typeface="+mn-ea"/>
                <a:ea typeface="+mn-ea"/>
              </a:rPr>
              <a:t> 研究內容 </a:t>
            </a:r>
            <a:r>
              <a:rPr lang="en-US" altLang="zh-TW" sz="1400" kern="100" dirty="0">
                <a:effectLst/>
                <a:latin typeface="+mn-ea"/>
                <a:ea typeface="+mn-ea"/>
              </a:rPr>
              <a:t>(</a:t>
            </a:r>
            <a:r>
              <a:rPr lang="zh-TW" altLang="en-US" sz="1400" kern="100" dirty="0">
                <a:effectLst/>
                <a:latin typeface="+mn-ea"/>
                <a:ea typeface="+mn-ea"/>
              </a:rPr>
              <a:t>請說明技術內容</a:t>
            </a:r>
            <a:r>
              <a:rPr lang="en-US" altLang="zh-TW" sz="1400" kern="100" dirty="0">
                <a:effectLst/>
                <a:latin typeface="+mn-ea"/>
                <a:ea typeface="+mn-ea"/>
              </a:rPr>
              <a:t>)</a:t>
            </a:r>
            <a:r>
              <a:rPr lang="zh-TW" altLang="en-US" sz="1400" kern="100" dirty="0">
                <a:effectLst/>
                <a:latin typeface="+mn-ea"/>
                <a:ea typeface="+mn-ea"/>
              </a:rPr>
              <a:t>。（一千字以內）</a:t>
            </a:r>
            <a:endParaRPr lang="en-US" altLang="zh-TW" sz="1400" kern="100" dirty="0">
              <a:effectLst/>
              <a:latin typeface="+mn-ea"/>
              <a:ea typeface="+mn-ea"/>
            </a:endParaRPr>
          </a:p>
          <a:p>
            <a:pPr lvl="0">
              <a:lnSpc>
                <a:spcPts val="2200"/>
              </a:lnSpc>
              <a:spcAft>
                <a:spcPts val="360"/>
              </a:spcAft>
              <a:buSzPts val="1600"/>
            </a:pPr>
            <a:r>
              <a:rPr lang="en-US" altLang="zh-TW" sz="1400" kern="100" dirty="0">
                <a:latin typeface="+mn-ea"/>
                <a:ea typeface="+mn-ea"/>
              </a:rPr>
              <a:t>(</a:t>
            </a:r>
            <a:r>
              <a:rPr lang="zh-TW" altLang="en-US" sz="1400" kern="100" dirty="0">
                <a:latin typeface="+mn-ea"/>
                <a:ea typeface="+mn-ea"/>
              </a:rPr>
              <a:t>三</a:t>
            </a:r>
            <a:r>
              <a:rPr lang="en-US" altLang="zh-TW" sz="1400" kern="100" dirty="0">
                <a:latin typeface="+mn-ea"/>
                <a:ea typeface="+mn-ea"/>
              </a:rPr>
              <a:t>)</a:t>
            </a:r>
            <a:r>
              <a:rPr lang="zh-TW" altLang="en-US" sz="1400" kern="100" dirty="0">
                <a:latin typeface="+mn-ea"/>
                <a:ea typeface="+mn-ea"/>
              </a:rPr>
              <a:t> 預期效益 </a:t>
            </a:r>
            <a:r>
              <a:rPr lang="en-US" altLang="zh-TW" sz="1400" kern="100" dirty="0">
                <a:latin typeface="+mn-ea"/>
                <a:ea typeface="+mn-ea"/>
              </a:rPr>
              <a:t>(</a:t>
            </a:r>
            <a:r>
              <a:rPr lang="zh-TW" altLang="en-US" sz="1400" kern="100" dirty="0">
                <a:latin typeface="+mn-ea"/>
                <a:ea typeface="+mn-ea"/>
              </a:rPr>
              <a:t>請條列</a:t>
            </a:r>
            <a:r>
              <a:rPr lang="en-US" altLang="zh-TW" sz="1400" kern="100" dirty="0">
                <a:latin typeface="+mn-ea"/>
                <a:ea typeface="+mn-ea"/>
              </a:rPr>
              <a:t>)</a:t>
            </a:r>
            <a:r>
              <a:rPr lang="zh-TW" altLang="en-US" sz="1400" kern="100" dirty="0">
                <a:latin typeface="+mn-ea"/>
                <a:ea typeface="+mn-ea"/>
              </a:rPr>
              <a:t>。（五百字以內）</a:t>
            </a:r>
            <a:endParaRPr lang="zh-TW" altLang="en-US" sz="1400" kern="100" dirty="0">
              <a:effectLst/>
              <a:latin typeface="+mn-ea"/>
              <a:ea typeface="+mn-ea"/>
            </a:endParaRPr>
          </a:p>
        </p:txBody>
      </p:sp>
      <p:sp>
        <p:nvSpPr>
          <p:cNvPr id="5" name="文字方塊 4">
            <a:extLst>
              <a:ext uri="{FF2B5EF4-FFF2-40B4-BE49-F238E27FC236}">
                <a16:creationId xmlns:a16="http://schemas.microsoft.com/office/drawing/2014/main" id="{EB9DAF97-85C2-7B85-5A1A-D143F3C47CE2}"/>
              </a:ext>
            </a:extLst>
          </p:cNvPr>
          <p:cNvSpPr txBox="1"/>
          <p:nvPr/>
        </p:nvSpPr>
        <p:spPr>
          <a:xfrm>
            <a:off x="6438709" y="5572620"/>
            <a:ext cx="4702041" cy="775533"/>
          </a:xfrm>
          <a:prstGeom prst="rect">
            <a:avLst/>
          </a:prstGeom>
          <a:noFill/>
        </p:spPr>
        <p:txBody>
          <a:bodyPr wrap="square">
            <a:spAutoFit/>
          </a:bodyPr>
          <a:lstStyle/>
          <a:p>
            <a:pPr>
              <a:spcAft>
                <a:spcPts val="432"/>
              </a:spcAft>
              <a:buSzPts val="1600"/>
            </a:pPr>
            <a:r>
              <a:rPr lang="zh-TW" altLang="en-US" sz="2160" b="1" kern="100" dirty="0">
                <a:solidFill>
                  <a:srgbClr val="0000FF"/>
                </a:solidFill>
                <a:latin typeface="微軟正黑體" panose="020B0604030504040204" pitchFamily="34" charset="-120"/>
                <a:ea typeface="微軟正黑體" panose="020B0604030504040204" pitchFamily="34" charset="-120"/>
              </a:rPr>
              <a:t>四、加分項</a:t>
            </a:r>
          </a:p>
          <a:p>
            <a:pPr>
              <a:lnSpc>
                <a:spcPts val="2640"/>
              </a:lnSpc>
              <a:spcAft>
                <a:spcPts val="432"/>
              </a:spcAft>
              <a:buSzPts val="1600"/>
            </a:pPr>
            <a:r>
              <a:rPr lang="zh-TW" altLang="en-US" sz="1680" kern="100" dirty="0">
                <a:solidFill>
                  <a:srgbClr val="0000FF"/>
                </a:solidFill>
                <a:latin typeface="微軟正黑體" panose="020B0604030504040204" pitchFamily="34" charset="-120"/>
                <a:ea typeface="微軟正黑體" panose="020B0604030504040204" pitchFamily="34" charset="-120"/>
              </a:rPr>
              <a:t>計畫執行期間學生至工研院實習規劃 </a:t>
            </a:r>
          </a:p>
        </p:txBody>
      </p:sp>
    </p:spTree>
    <p:extLst>
      <p:ext uri="{BB962C8B-B14F-4D97-AF65-F5344CB8AC3E}">
        <p14:creationId xmlns:p14="http://schemas.microsoft.com/office/powerpoint/2010/main" val="341591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EFD17D-13C1-A0B1-54D4-4FE153DD489E}"/>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1" y="-16452"/>
            <a:ext cx="12192001" cy="6619878"/>
          </a:xfrm>
          <a:prstGeom prst="rect">
            <a:avLst/>
          </a:prstGeom>
        </p:spPr>
      </p:pic>
      <p:sp>
        <p:nvSpPr>
          <p:cNvPr id="4" name="投影片編號版面配置區 3">
            <a:extLst>
              <a:ext uri="{FF2B5EF4-FFF2-40B4-BE49-F238E27FC236}">
                <a16:creationId xmlns:a16="http://schemas.microsoft.com/office/drawing/2014/main" id="{06A8D0A0-3587-422B-9651-D17974FF3870}"/>
              </a:ext>
            </a:extLst>
          </p:cNvPr>
          <p:cNvSpPr>
            <a:spLocks noGrp="1"/>
          </p:cNvSpPr>
          <p:nvPr>
            <p:ph type="sldNum" sz="quarter" idx="10"/>
          </p:nvPr>
        </p:nvSpPr>
        <p:spPr bwMode="auto">
          <a:xfrm>
            <a:off x="11430000" y="6619878"/>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algn="r" rtl="0" eaLnBrk="1" fontAlgn="ctr" hangingPunct="1">
              <a:spcBef>
                <a:spcPct val="0"/>
              </a:spcBef>
              <a:spcAft>
                <a:spcPct val="0"/>
              </a:spcAft>
              <a:defRPr kumimoji="1" sz="1200" kern="1200">
                <a:solidFill>
                  <a:schemeClr val="bg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1A71FFAD-F905-4792-971B-681FA4F61CA8}" type="slidenum">
              <a:rPr lang="en-US" altLang="zh-TW" smtClean="0"/>
              <a:pPr>
                <a:defRPr/>
              </a:pPr>
              <a:t>9</a:t>
            </a:fld>
            <a:endParaRPr lang="en-US" altLang="zh-TW">
              <a:latin typeface="+mn-ea"/>
              <a:ea typeface="+mn-ea"/>
            </a:endParaRPr>
          </a:p>
        </p:txBody>
      </p:sp>
      <p:sp>
        <p:nvSpPr>
          <p:cNvPr id="10" name="標題 2">
            <a:extLst>
              <a:ext uri="{FF2B5EF4-FFF2-40B4-BE49-F238E27FC236}">
                <a16:creationId xmlns:a16="http://schemas.microsoft.com/office/drawing/2014/main" id="{5494706B-80C5-4BCE-871A-CA56281877FA}"/>
              </a:ext>
            </a:extLst>
          </p:cNvPr>
          <p:cNvSpPr txBox="1">
            <a:spLocks/>
          </p:cNvSpPr>
          <p:nvPr/>
        </p:nvSpPr>
        <p:spPr bwMode="auto">
          <a:xfrm>
            <a:off x="445029" y="254574"/>
            <a:ext cx="11159067"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pPr algn="ctr"/>
            <a:r>
              <a:rPr lang="zh-TW" altLang="en-US" b="1" dirty="0">
                <a:latin typeface="+mn-ea"/>
                <a:ea typeface="+mn-ea"/>
              </a:rPr>
              <a:t>個人資料表</a:t>
            </a:r>
            <a:endParaRPr lang="zh-TW" altLang="en-US" b="1" kern="0" dirty="0">
              <a:latin typeface="+mn-ea"/>
              <a:ea typeface="+mn-ea"/>
            </a:endParaRPr>
          </a:p>
        </p:txBody>
      </p:sp>
      <p:sp>
        <p:nvSpPr>
          <p:cNvPr id="12" name="文字方塊 11">
            <a:extLst>
              <a:ext uri="{FF2B5EF4-FFF2-40B4-BE49-F238E27FC236}">
                <a16:creationId xmlns:a16="http://schemas.microsoft.com/office/drawing/2014/main" id="{A3459DCC-9985-485D-8B36-8BAB95ECF054}"/>
              </a:ext>
            </a:extLst>
          </p:cNvPr>
          <p:cNvSpPr txBox="1"/>
          <p:nvPr/>
        </p:nvSpPr>
        <p:spPr>
          <a:xfrm>
            <a:off x="445029" y="921761"/>
            <a:ext cx="5378255" cy="358881"/>
          </a:xfrm>
          <a:prstGeom prst="rect">
            <a:avLst/>
          </a:prstGeom>
          <a:noFill/>
        </p:spPr>
        <p:txBody>
          <a:bodyPr wrap="square">
            <a:spAutoFit/>
          </a:bodyPr>
          <a:lstStyle/>
          <a:p>
            <a:pPr lvl="0">
              <a:lnSpc>
                <a:spcPts val="2200"/>
              </a:lnSpc>
              <a:spcAft>
                <a:spcPts val="360"/>
              </a:spcAft>
              <a:buSzPts val="1600"/>
            </a:pPr>
            <a:r>
              <a:rPr lang="zh-TW" altLang="en-US" sz="1800" b="1" kern="100" spc="-80" dirty="0">
                <a:solidFill>
                  <a:srgbClr val="000000"/>
                </a:solidFill>
                <a:effectLst/>
                <a:latin typeface="+mn-ea"/>
                <a:ea typeface="+mn-ea"/>
              </a:rPr>
              <a:t>一、</a:t>
            </a:r>
            <a:r>
              <a:rPr lang="zh-TW" altLang="zh-TW" sz="1800" b="1" kern="100" spc="-80" dirty="0">
                <a:solidFill>
                  <a:srgbClr val="000000"/>
                </a:solidFill>
                <a:effectLst/>
                <a:latin typeface="+mn-ea"/>
                <a:ea typeface="+mn-ea"/>
              </a:rPr>
              <a:t>基本資料：</a:t>
            </a:r>
            <a:endParaRPr lang="zh-TW" altLang="zh-TW" sz="1400" kern="100" dirty="0">
              <a:effectLst/>
              <a:latin typeface="+mn-ea"/>
              <a:ea typeface="+mn-ea"/>
            </a:endParaRPr>
          </a:p>
        </p:txBody>
      </p:sp>
      <p:graphicFrame>
        <p:nvGraphicFramePr>
          <p:cNvPr id="5" name="表格 4">
            <a:extLst>
              <a:ext uri="{FF2B5EF4-FFF2-40B4-BE49-F238E27FC236}">
                <a16:creationId xmlns:a16="http://schemas.microsoft.com/office/drawing/2014/main" id="{5DA185B0-059F-4DF0-90C9-B7A5F70A47DD}"/>
              </a:ext>
            </a:extLst>
          </p:cNvPr>
          <p:cNvGraphicFramePr>
            <a:graphicFrameLocks noGrp="1"/>
          </p:cNvGraphicFramePr>
          <p:nvPr/>
        </p:nvGraphicFramePr>
        <p:xfrm>
          <a:off x="397042" y="1403640"/>
          <a:ext cx="5426242" cy="1906969"/>
        </p:xfrm>
        <a:graphic>
          <a:graphicData uri="http://schemas.openxmlformats.org/drawingml/2006/table">
            <a:tbl>
              <a:tblPr/>
              <a:tblGrid>
                <a:gridCol w="982579">
                  <a:extLst>
                    <a:ext uri="{9D8B030D-6E8A-4147-A177-3AD203B41FA5}">
                      <a16:colId xmlns:a16="http://schemas.microsoft.com/office/drawing/2014/main" val="2964094464"/>
                    </a:ext>
                  </a:extLst>
                </a:gridCol>
                <a:gridCol w="1620253">
                  <a:extLst>
                    <a:ext uri="{9D8B030D-6E8A-4147-A177-3AD203B41FA5}">
                      <a16:colId xmlns:a16="http://schemas.microsoft.com/office/drawing/2014/main" val="4032900563"/>
                    </a:ext>
                  </a:extLst>
                </a:gridCol>
                <a:gridCol w="756434">
                  <a:extLst>
                    <a:ext uri="{9D8B030D-6E8A-4147-A177-3AD203B41FA5}">
                      <a16:colId xmlns:a16="http://schemas.microsoft.com/office/drawing/2014/main" val="426253529"/>
                    </a:ext>
                  </a:extLst>
                </a:gridCol>
                <a:gridCol w="2066976">
                  <a:extLst>
                    <a:ext uri="{9D8B030D-6E8A-4147-A177-3AD203B41FA5}">
                      <a16:colId xmlns:a16="http://schemas.microsoft.com/office/drawing/2014/main" val="1190331751"/>
                    </a:ext>
                  </a:extLst>
                </a:gridCol>
              </a:tblGrid>
              <a:tr h="315595">
                <a:tc rowSpan="2">
                  <a:txBody>
                    <a:bodyPr/>
                    <a:lstStyle/>
                    <a:p>
                      <a:pPr algn="l">
                        <a:lnSpc>
                          <a:spcPts val="1500"/>
                        </a:lnSpc>
                      </a:pPr>
                      <a:r>
                        <a:rPr lang="zh-TW" sz="1400" dirty="0">
                          <a:effectLst/>
                          <a:latin typeface="+mn-ea"/>
                          <a:ea typeface="+mn-ea"/>
                        </a:rPr>
                        <a:t>中文姓名</a:t>
                      </a:r>
                      <a:endParaRPr lang="zh-TW" sz="12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Bef>
                          <a:spcPts val="850"/>
                        </a:spcBef>
                      </a:pPr>
                      <a:r>
                        <a:rPr lang="en-US" sz="14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pPr>
                      <a:r>
                        <a:rPr lang="zh-TW" sz="1400" dirty="0">
                          <a:effectLst/>
                          <a:latin typeface="+mn-ea"/>
                          <a:ea typeface="+mn-ea"/>
                        </a:rPr>
                        <a:t>英文姓名</a:t>
                      </a:r>
                      <a:endParaRPr lang="zh-TW" sz="12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en-US" sz="14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751211"/>
                  </a:ext>
                </a:extLst>
              </a:tr>
              <a:tr h="2540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pPr>
                      <a:r>
                        <a:rPr lang="en-US" sz="1200" kern="100">
                          <a:effectLst/>
                          <a:latin typeface="+mn-ea"/>
                          <a:ea typeface="+mn-ea"/>
                        </a:rPr>
                        <a:t>(Last Name)  (First Name)  (Middle Name)</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240892"/>
                  </a:ext>
                </a:extLst>
              </a:tr>
              <a:tr h="416560">
                <a:tc>
                  <a:txBody>
                    <a:bodyPr/>
                    <a:lstStyle/>
                    <a:p>
                      <a:pPr algn="l">
                        <a:lnSpc>
                          <a:spcPts val="1500"/>
                        </a:lnSpc>
                      </a:pPr>
                      <a:r>
                        <a:rPr lang="zh-TW" sz="1400" dirty="0">
                          <a:effectLst/>
                          <a:latin typeface="+mn-ea"/>
                          <a:ea typeface="+mn-ea"/>
                        </a:rPr>
                        <a:t>聯絡地址</a:t>
                      </a:r>
                      <a:endParaRPr lang="zh-TW" sz="12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1500"/>
                        </a:lnSpc>
                      </a:pPr>
                      <a:r>
                        <a:rPr lang="zh-TW" sz="1400" kern="100">
                          <a:effectLst/>
                          <a:latin typeface="+mn-ea"/>
                          <a:ea typeface="+mn-ea"/>
                        </a:rPr>
                        <a:t>□□□□□</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14305933"/>
                  </a:ext>
                </a:extLst>
              </a:tr>
              <a:tr h="403225">
                <a:tc>
                  <a:txBody>
                    <a:bodyPr/>
                    <a:lstStyle/>
                    <a:p>
                      <a:pPr algn="l">
                        <a:lnSpc>
                          <a:spcPts val="1500"/>
                        </a:lnSpc>
                      </a:pPr>
                      <a:r>
                        <a:rPr lang="zh-TW" sz="1400">
                          <a:effectLst/>
                          <a:latin typeface="+mn-ea"/>
                          <a:ea typeface="+mn-ea"/>
                        </a:rPr>
                        <a:t>聯絡電話</a:t>
                      </a:r>
                      <a:endParaRPr lang="zh-TW" sz="12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75590" algn="l">
                        <a:lnSpc>
                          <a:spcPts val="1500"/>
                        </a:lnSpc>
                      </a:pPr>
                      <a:r>
                        <a:rPr lang="en-US" sz="1400" kern="100" dirty="0">
                          <a:effectLst/>
                          <a:latin typeface="+mn-ea"/>
                          <a:ea typeface="+mn-ea"/>
                        </a:rPr>
                        <a:t>(</a:t>
                      </a:r>
                      <a:r>
                        <a:rPr lang="zh-TW" sz="1400" kern="100" dirty="0">
                          <a:effectLst/>
                          <a:latin typeface="+mn-ea"/>
                          <a:ea typeface="+mn-ea"/>
                        </a:rPr>
                        <a:t>公</a:t>
                      </a:r>
                      <a:r>
                        <a:rPr lang="en-US" sz="1400" kern="100" dirty="0">
                          <a:effectLst/>
                          <a:latin typeface="+mn-ea"/>
                          <a:ea typeface="+mn-ea"/>
                        </a:rPr>
                        <a:t>)            (</a:t>
                      </a:r>
                      <a:r>
                        <a:rPr lang="zh-TW" sz="1400" kern="100" dirty="0">
                          <a:effectLst/>
                          <a:latin typeface="+mn-ea"/>
                          <a:ea typeface="+mn-ea"/>
                        </a:rPr>
                        <a:t>宅</a:t>
                      </a:r>
                      <a:r>
                        <a:rPr lang="en-US" sz="1400" kern="100" dirty="0">
                          <a:effectLst/>
                          <a:latin typeface="+mn-ea"/>
                          <a:ea typeface="+mn-ea"/>
                        </a:rPr>
                        <a:t> /</a:t>
                      </a:r>
                      <a:r>
                        <a:rPr lang="zh-TW" sz="1400" kern="100" dirty="0">
                          <a:effectLst/>
                          <a:latin typeface="+mn-ea"/>
                          <a:ea typeface="+mn-ea"/>
                        </a:rPr>
                        <a:t>手機</a:t>
                      </a:r>
                      <a:r>
                        <a:rPr lang="en-US" sz="1400" kern="100" dirty="0">
                          <a:effectLst/>
                          <a:latin typeface="+mn-ea"/>
                          <a:ea typeface="+mn-ea"/>
                        </a:rPr>
                        <a:t>)</a:t>
                      </a:r>
                      <a:endParaRPr lang="zh-TW" sz="1200" kern="1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246414"/>
                  </a:ext>
                </a:extLst>
              </a:tr>
              <a:tr h="403225">
                <a:tc>
                  <a:txBody>
                    <a:bodyPr/>
                    <a:lstStyle/>
                    <a:p>
                      <a:pPr algn="l">
                        <a:lnSpc>
                          <a:spcPts val="1500"/>
                        </a:lnSpc>
                      </a:pPr>
                      <a:r>
                        <a:rPr lang="zh-TW" sz="1400">
                          <a:effectLst/>
                          <a:latin typeface="+mn-ea"/>
                          <a:ea typeface="+mn-ea"/>
                        </a:rPr>
                        <a:t>電子信箱</a:t>
                      </a:r>
                      <a:endParaRPr lang="zh-TW" sz="12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75590" algn="l">
                        <a:lnSpc>
                          <a:spcPts val="1500"/>
                        </a:lnSpc>
                      </a:pPr>
                      <a:r>
                        <a:rPr lang="en-US" sz="1400" kern="100" dirty="0">
                          <a:effectLst/>
                          <a:latin typeface="+mn-ea"/>
                          <a:ea typeface="+mn-ea"/>
                        </a:rPr>
                        <a:t> </a:t>
                      </a:r>
                      <a:endParaRPr lang="zh-TW" sz="1200" kern="1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73481796"/>
                  </a:ext>
                </a:extLst>
              </a:tr>
            </a:tbl>
          </a:graphicData>
        </a:graphic>
      </p:graphicFrame>
      <p:sp>
        <p:nvSpPr>
          <p:cNvPr id="11" name="文字方塊 10">
            <a:extLst>
              <a:ext uri="{FF2B5EF4-FFF2-40B4-BE49-F238E27FC236}">
                <a16:creationId xmlns:a16="http://schemas.microsoft.com/office/drawing/2014/main" id="{446AC416-B492-4473-B126-786F4096BB5B}"/>
              </a:ext>
            </a:extLst>
          </p:cNvPr>
          <p:cNvSpPr txBox="1"/>
          <p:nvPr/>
        </p:nvSpPr>
        <p:spPr>
          <a:xfrm>
            <a:off x="445029" y="3641075"/>
            <a:ext cx="5378255" cy="639021"/>
          </a:xfrm>
          <a:prstGeom prst="rect">
            <a:avLst/>
          </a:prstGeom>
          <a:noFill/>
        </p:spPr>
        <p:txBody>
          <a:bodyPr wrap="square">
            <a:spAutoFit/>
          </a:bodyPr>
          <a:lstStyle/>
          <a:p>
            <a:pPr lvl="0">
              <a:lnSpc>
                <a:spcPts val="2200"/>
              </a:lnSpc>
              <a:spcAft>
                <a:spcPts val="360"/>
              </a:spcAft>
              <a:buSzPts val="1600"/>
            </a:pPr>
            <a:r>
              <a:rPr lang="zh-TW" altLang="en-US" b="1" kern="100" spc="-80" dirty="0">
                <a:solidFill>
                  <a:srgbClr val="000000"/>
                </a:solidFill>
                <a:latin typeface="+mn-ea"/>
                <a:ea typeface="+mn-ea"/>
              </a:rPr>
              <a:t>二</a:t>
            </a:r>
            <a:r>
              <a:rPr lang="zh-TW" altLang="en-US" sz="1800" b="1" kern="100" spc="-80" dirty="0">
                <a:solidFill>
                  <a:srgbClr val="000000"/>
                </a:solidFill>
                <a:effectLst/>
                <a:latin typeface="+mn-ea"/>
                <a:ea typeface="+mn-ea"/>
              </a:rPr>
              <a:t>、主要學歷 </a:t>
            </a:r>
            <a:br>
              <a:rPr lang="en-US" altLang="zh-TW" sz="1800" b="1" kern="100" spc="-80" dirty="0">
                <a:solidFill>
                  <a:srgbClr val="000000"/>
                </a:solidFill>
                <a:effectLst/>
                <a:latin typeface="+mn-ea"/>
                <a:ea typeface="+mn-ea"/>
              </a:rPr>
            </a:br>
            <a:r>
              <a:rPr lang="zh-TW" altLang="en-US" sz="1400" kern="100" spc="-80" dirty="0">
                <a:solidFill>
                  <a:srgbClr val="000000"/>
                </a:solidFill>
                <a:effectLst/>
                <a:latin typeface="+mn-ea"/>
                <a:ea typeface="+mn-ea"/>
              </a:rPr>
              <a:t>由最高學歷依次填寫，若仍在學者，請在學位欄填「肄業」。</a:t>
            </a:r>
            <a:endParaRPr lang="zh-TW" altLang="zh-TW" sz="1400" kern="100" dirty="0">
              <a:effectLst/>
              <a:latin typeface="+mn-ea"/>
              <a:ea typeface="+mn-ea"/>
            </a:endParaRPr>
          </a:p>
        </p:txBody>
      </p:sp>
      <p:graphicFrame>
        <p:nvGraphicFramePr>
          <p:cNvPr id="7" name="表格 6">
            <a:extLst>
              <a:ext uri="{FF2B5EF4-FFF2-40B4-BE49-F238E27FC236}">
                <a16:creationId xmlns:a16="http://schemas.microsoft.com/office/drawing/2014/main" id="{DA818662-1232-4C90-88D0-BB834D98BE0E}"/>
              </a:ext>
            </a:extLst>
          </p:cNvPr>
          <p:cNvGraphicFramePr>
            <a:graphicFrameLocks noGrp="1"/>
          </p:cNvGraphicFramePr>
          <p:nvPr/>
        </p:nvGraphicFramePr>
        <p:xfrm>
          <a:off x="397042" y="4359799"/>
          <a:ext cx="5426242" cy="1397000"/>
        </p:xfrm>
        <a:graphic>
          <a:graphicData uri="http://schemas.openxmlformats.org/drawingml/2006/table">
            <a:tbl>
              <a:tblPr/>
              <a:tblGrid>
                <a:gridCol w="942555">
                  <a:extLst>
                    <a:ext uri="{9D8B030D-6E8A-4147-A177-3AD203B41FA5}">
                      <a16:colId xmlns:a16="http://schemas.microsoft.com/office/drawing/2014/main" val="2238604695"/>
                    </a:ext>
                  </a:extLst>
                </a:gridCol>
                <a:gridCol w="583461">
                  <a:extLst>
                    <a:ext uri="{9D8B030D-6E8A-4147-A177-3AD203B41FA5}">
                      <a16:colId xmlns:a16="http://schemas.microsoft.com/office/drawing/2014/main" val="765182503"/>
                    </a:ext>
                  </a:extLst>
                </a:gridCol>
                <a:gridCol w="1562711">
                  <a:extLst>
                    <a:ext uri="{9D8B030D-6E8A-4147-A177-3AD203B41FA5}">
                      <a16:colId xmlns:a16="http://schemas.microsoft.com/office/drawing/2014/main" val="1154950288"/>
                    </a:ext>
                  </a:extLst>
                </a:gridCol>
                <a:gridCol w="701936">
                  <a:extLst>
                    <a:ext uri="{9D8B030D-6E8A-4147-A177-3AD203B41FA5}">
                      <a16:colId xmlns:a16="http://schemas.microsoft.com/office/drawing/2014/main" val="3426539878"/>
                    </a:ext>
                  </a:extLst>
                </a:gridCol>
                <a:gridCol w="1635579">
                  <a:extLst>
                    <a:ext uri="{9D8B030D-6E8A-4147-A177-3AD203B41FA5}">
                      <a16:colId xmlns:a16="http://schemas.microsoft.com/office/drawing/2014/main" val="3120693007"/>
                    </a:ext>
                  </a:extLst>
                </a:gridCol>
              </a:tblGrid>
              <a:tr h="279400">
                <a:tc>
                  <a:txBody>
                    <a:bodyPr/>
                    <a:lstStyle/>
                    <a:p>
                      <a:pPr algn="ctr">
                        <a:lnSpc>
                          <a:spcPts val="1500"/>
                        </a:lnSpc>
                      </a:pPr>
                      <a:r>
                        <a:rPr lang="zh-TW" sz="1200" kern="100">
                          <a:effectLst/>
                          <a:latin typeface="+mn-ea"/>
                          <a:ea typeface="+mn-ea"/>
                        </a:rPr>
                        <a:t>學校名稱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國別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主修學門系所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學位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起訖年月</a:t>
                      </a:r>
                      <a:r>
                        <a:rPr lang="en-US" sz="1200" kern="100">
                          <a:effectLst/>
                          <a:latin typeface="+mn-ea"/>
                          <a:ea typeface="+mn-ea"/>
                        </a:rPr>
                        <a:t>(</a:t>
                      </a:r>
                      <a:r>
                        <a:rPr lang="zh-TW" sz="1200" kern="100">
                          <a:effectLst/>
                          <a:latin typeface="+mn-ea"/>
                          <a:ea typeface="+mn-ea"/>
                        </a:rPr>
                        <a:t>西元年</a:t>
                      </a:r>
                      <a:r>
                        <a:rPr lang="en-US" sz="1200" kern="100">
                          <a:effectLst/>
                          <a:latin typeface="+mn-ea"/>
                          <a:ea typeface="+mn-ea"/>
                        </a:rPr>
                        <a:t>/</a:t>
                      </a:r>
                      <a:r>
                        <a:rPr lang="zh-TW" sz="1200" kern="100">
                          <a:effectLst/>
                          <a:latin typeface="+mn-ea"/>
                          <a:ea typeface="+mn-ea"/>
                        </a:rPr>
                        <a:t>月</a:t>
                      </a:r>
                      <a:r>
                        <a:rPr lang="en-US" sz="1200" kern="100">
                          <a:effectLst/>
                          <a:latin typeface="+mn-ea"/>
                          <a:ea typeface="+mn-ea"/>
                        </a:rPr>
                        <a:t>)</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462466"/>
                  </a:ext>
                </a:extLst>
              </a:tr>
              <a:tr h="279400">
                <a:tc>
                  <a:txBody>
                    <a:bodyPr/>
                    <a:lstStyle/>
                    <a:p>
                      <a:pPr>
                        <a:lnSpc>
                          <a:spcPts val="1500"/>
                        </a:lnSpc>
                      </a:pPr>
                      <a:r>
                        <a:rPr lang="en-US" sz="1200">
                          <a:effectLst/>
                          <a:latin typeface="+mn-ea"/>
                          <a:ea typeface="+mn-ea"/>
                        </a:rPr>
                        <a:t> </a:t>
                      </a:r>
                      <a:endParaRPr lang="zh-TW" sz="12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0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a:effectLst/>
                          <a:latin typeface="+mn-ea"/>
                          <a:ea typeface="+mn-ea"/>
                        </a:rPr>
                        <a:t>自</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r>
                        <a:rPr lang="zh-TW" sz="1000" kern="100">
                          <a:effectLst/>
                          <a:latin typeface="+mn-ea"/>
                          <a:ea typeface="+mn-ea"/>
                        </a:rPr>
                        <a:t>至</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60159"/>
                  </a:ext>
                </a:extLst>
              </a:tr>
              <a:tr h="279400">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0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dirty="0">
                          <a:effectLst/>
                          <a:latin typeface="+mn-ea"/>
                          <a:ea typeface="+mn-ea"/>
                        </a:rPr>
                        <a:t>自</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r>
                        <a:rPr lang="zh-TW" sz="1000" kern="100" dirty="0">
                          <a:effectLst/>
                          <a:latin typeface="+mn-ea"/>
                          <a:ea typeface="+mn-ea"/>
                        </a:rPr>
                        <a:t>至</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endParaRPr lang="zh-TW" sz="1200" kern="100" dirty="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28300"/>
                  </a:ext>
                </a:extLst>
              </a:tr>
              <a:tr h="279400">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tabLst>
                          <a:tab pos="2637155" algn="ctr"/>
                          <a:tab pos="5274310" algn="r"/>
                          <a:tab pos="304800" algn="l"/>
                        </a:tabLst>
                      </a:pPr>
                      <a:r>
                        <a:rPr lang="en-US" sz="1000">
                          <a:effectLst/>
                          <a:latin typeface="+mn-ea"/>
                          <a:ea typeface="+mn-ea"/>
                        </a:rPr>
                        <a:t> </a:t>
                      </a:r>
                      <a:endParaRPr lang="zh-TW" sz="10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a:effectLst/>
                          <a:latin typeface="+mn-ea"/>
                          <a:ea typeface="+mn-ea"/>
                        </a:rPr>
                        <a:t>自</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r>
                        <a:rPr lang="zh-TW" sz="1000" kern="100">
                          <a:effectLst/>
                          <a:latin typeface="+mn-ea"/>
                          <a:ea typeface="+mn-ea"/>
                        </a:rPr>
                        <a:t>至</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201564"/>
                  </a:ext>
                </a:extLst>
              </a:tr>
              <a:tr h="279400">
                <a:tc>
                  <a:txBody>
                    <a:bodyPr/>
                    <a:lstStyle/>
                    <a:p>
                      <a:pPr>
                        <a:lnSpc>
                          <a:spcPts val="1500"/>
                        </a:lnSpc>
                      </a:pPr>
                      <a:r>
                        <a:rPr lang="en-US" sz="1200">
                          <a:effectLst/>
                          <a:latin typeface="+mn-ea"/>
                          <a:ea typeface="+mn-ea"/>
                        </a:rPr>
                        <a:t> </a:t>
                      </a:r>
                      <a:endParaRPr lang="zh-TW" sz="12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000" kern="100" dirty="0">
                          <a:effectLst/>
                          <a:latin typeface="+mn-ea"/>
                          <a:ea typeface="+mn-ea"/>
                        </a:rPr>
                        <a:t> </a:t>
                      </a:r>
                      <a:endParaRPr lang="zh-TW" sz="1200" kern="100" dirty="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dirty="0">
                          <a:effectLst/>
                          <a:latin typeface="+mn-ea"/>
                          <a:ea typeface="+mn-ea"/>
                        </a:rPr>
                        <a:t> </a:t>
                      </a:r>
                      <a:endParaRPr lang="zh-TW" sz="1200" kern="100" dirty="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dirty="0">
                          <a:effectLst/>
                          <a:latin typeface="+mn-ea"/>
                          <a:ea typeface="+mn-ea"/>
                        </a:rPr>
                        <a:t>自</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r>
                        <a:rPr lang="zh-TW" sz="1000" kern="100" dirty="0">
                          <a:effectLst/>
                          <a:latin typeface="+mn-ea"/>
                          <a:ea typeface="+mn-ea"/>
                        </a:rPr>
                        <a:t>至</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endParaRPr lang="zh-TW" sz="1200" kern="100" dirty="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371357"/>
                  </a:ext>
                </a:extLst>
              </a:tr>
            </a:tbl>
          </a:graphicData>
        </a:graphic>
      </p:graphicFrame>
      <p:sp>
        <p:nvSpPr>
          <p:cNvPr id="15" name="文字方塊 14">
            <a:extLst>
              <a:ext uri="{FF2B5EF4-FFF2-40B4-BE49-F238E27FC236}">
                <a16:creationId xmlns:a16="http://schemas.microsoft.com/office/drawing/2014/main" id="{3DC460F4-DB1A-4B1C-BA0C-145A2CE08E77}"/>
              </a:ext>
            </a:extLst>
          </p:cNvPr>
          <p:cNvSpPr txBox="1"/>
          <p:nvPr/>
        </p:nvSpPr>
        <p:spPr>
          <a:xfrm>
            <a:off x="6368718" y="921761"/>
            <a:ext cx="5550566" cy="627223"/>
          </a:xfrm>
          <a:prstGeom prst="rect">
            <a:avLst/>
          </a:prstGeom>
          <a:noFill/>
        </p:spPr>
        <p:txBody>
          <a:bodyPr wrap="square">
            <a:spAutoFit/>
          </a:bodyPr>
          <a:lstStyle/>
          <a:p>
            <a:pPr lvl="0">
              <a:lnSpc>
                <a:spcPts val="2200"/>
              </a:lnSpc>
              <a:spcAft>
                <a:spcPts val="360"/>
              </a:spcAft>
              <a:buSzPts val="1600"/>
            </a:pPr>
            <a:r>
              <a:rPr lang="zh-TW" altLang="en-US" b="1" kern="100" spc="-80" dirty="0">
                <a:solidFill>
                  <a:srgbClr val="000000"/>
                </a:solidFill>
                <a:latin typeface="+mn-ea"/>
                <a:ea typeface="+mn-ea"/>
              </a:rPr>
              <a:t>三、現職及與專長相關之經歷</a:t>
            </a:r>
            <a:br>
              <a:rPr lang="en-US" altLang="zh-TW" kern="100" spc="-80" dirty="0">
                <a:solidFill>
                  <a:srgbClr val="000000"/>
                </a:solidFill>
                <a:latin typeface="+mn-ea"/>
                <a:ea typeface="+mn-ea"/>
              </a:rPr>
            </a:br>
            <a:r>
              <a:rPr lang="zh-TW" altLang="en-US" sz="1400" kern="100" spc="-80" dirty="0">
                <a:solidFill>
                  <a:srgbClr val="000000"/>
                </a:solidFill>
                <a:latin typeface="+mn-ea"/>
                <a:ea typeface="+mn-ea"/>
              </a:rPr>
              <a:t>指與研究相關之專任職務，請依任職之時間先後順序由最近者往前追溯。</a:t>
            </a:r>
            <a:endParaRPr lang="zh-TW" altLang="zh-TW" sz="1400" kern="100" dirty="0">
              <a:effectLst/>
              <a:latin typeface="+mn-ea"/>
              <a:ea typeface="+mn-ea"/>
            </a:endParaRPr>
          </a:p>
        </p:txBody>
      </p:sp>
      <p:graphicFrame>
        <p:nvGraphicFramePr>
          <p:cNvPr id="9" name="表格 8">
            <a:extLst>
              <a:ext uri="{FF2B5EF4-FFF2-40B4-BE49-F238E27FC236}">
                <a16:creationId xmlns:a16="http://schemas.microsoft.com/office/drawing/2014/main" id="{B7A55B9D-25CA-49DB-A2FE-B1A57D532908}"/>
              </a:ext>
            </a:extLst>
          </p:cNvPr>
          <p:cNvGraphicFramePr>
            <a:graphicFrameLocks noGrp="1"/>
          </p:cNvGraphicFramePr>
          <p:nvPr/>
        </p:nvGraphicFramePr>
        <p:xfrm>
          <a:off x="6096000" y="1565692"/>
          <a:ext cx="5823284" cy="1745615"/>
        </p:xfrm>
        <a:graphic>
          <a:graphicData uri="http://schemas.openxmlformats.org/drawingml/2006/table">
            <a:tbl>
              <a:tblPr/>
              <a:tblGrid>
                <a:gridCol w="1287420">
                  <a:extLst>
                    <a:ext uri="{9D8B030D-6E8A-4147-A177-3AD203B41FA5}">
                      <a16:colId xmlns:a16="http://schemas.microsoft.com/office/drawing/2014/main" val="1613735962"/>
                    </a:ext>
                  </a:extLst>
                </a:gridCol>
                <a:gridCol w="1844866">
                  <a:extLst>
                    <a:ext uri="{9D8B030D-6E8A-4147-A177-3AD203B41FA5}">
                      <a16:colId xmlns:a16="http://schemas.microsoft.com/office/drawing/2014/main" val="746245689"/>
                    </a:ext>
                  </a:extLst>
                </a:gridCol>
                <a:gridCol w="956597">
                  <a:extLst>
                    <a:ext uri="{9D8B030D-6E8A-4147-A177-3AD203B41FA5}">
                      <a16:colId xmlns:a16="http://schemas.microsoft.com/office/drawing/2014/main" val="657719338"/>
                    </a:ext>
                  </a:extLst>
                </a:gridCol>
                <a:gridCol w="1734401">
                  <a:extLst>
                    <a:ext uri="{9D8B030D-6E8A-4147-A177-3AD203B41FA5}">
                      <a16:colId xmlns:a16="http://schemas.microsoft.com/office/drawing/2014/main" val="3317791495"/>
                    </a:ext>
                  </a:extLst>
                </a:gridCol>
              </a:tblGrid>
              <a:tr h="273685">
                <a:tc>
                  <a:txBody>
                    <a:bodyPr/>
                    <a:lstStyle/>
                    <a:p>
                      <a:pPr algn="ctr">
                        <a:lnSpc>
                          <a:spcPts val="1500"/>
                        </a:lnSpc>
                      </a:pPr>
                      <a:r>
                        <a:rPr lang="zh-TW" sz="1200" kern="100" dirty="0">
                          <a:effectLst/>
                          <a:latin typeface="+mn-ea"/>
                          <a:ea typeface="+mn-ea"/>
                        </a:rPr>
                        <a:t>服務機構</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服務部門／系所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pPr>
                      <a:r>
                        <a:rPr lang="zh-TW" sz="1200" kern="100">
                          <a:effectLst/>
                          <a:latin typeface="+mn-ea"/>
                          <a:ea typeface="+mn-ea"/>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200" kern="100">
                          <a:effectLst/>
                          <a:latin typeface="+mn-ea"/>
                          <a:ea typeface="+mn-ea"/>
                        </a:rPr>
                        <a:t>起訖年月</a:t>
                      </a:r>
                      <a:r>
                        <a:rPr lang="en-US" sz="1200" kern="100">
                          <a:effectLst/>
                          <a:latin typeface="+mn-ea"/>
                          <a:ea typeface="+mn-ea"/>
                        </a:rPr>
                        <a:t>(</a:t>
                      </a:r>
                      <a:r>
                        <a:rPr lang="zh-TW" sz="1200" u="sng" kern="100">
                          <a:effectLst/>
                          <a:latin typeface="+mn-ea"/>
                          <a:ea typeface="+mn-ea"/>
                        </a:rPr>
                        <a:t>西元年</a:t>
                      </a:r>
                      <a:r>
                        <a:rPr lang="en-US" sz="1200" kern="100">
                          <a:effectLst/>
                          <a:latin typeface="+mn-ea"/>
                          <a:ea typeface="+mn-ea"/>
                        </a:rPr>
                        <a:t>/</a:t>
                      </a:r>
                      <a:r>
                        <a:rPr lang="zh-TW" sz="1200" u="sng" kern="100">
                          <a:effectLst/>
                          <a:latin typeface="+mn-ea"/>
                          <a:ea typeface="+mn-ea"/>
                        </a:rPr>
                        <a:t>月</a:t>
                      </a:r>
                      <a:r>
                        <a:rPr lang="en-US" sz="1200" kern="100">
                          <a:effectLst/>
                          <a:latin typeface="+mn-ea"/>
                          <a:ea typeface="+mn-ea"/>
                        </a:rPr>
                        <a:t>)</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166924"/>
                  </a:ext>
                </a:extLst>
              </a:tr>
              <a:tr h="367665">
                <a:tc>
                  <a:txBody>
                    <a:bodyPr/>
                    <a:lstStyle/>
                    <a:p>
                      <a:pPr algn="just">
                        <a:lnSpc>
                          <a:spcPts val="1500"/>
                        </a:lnSpc>
                      </a:pPr>
                      <a:r>
                        <a:rPr lang="zh-TW" sz="1200" kern="100">
                          <a:effectLst/>
                          <a:latin typeface="+mn-ea"/>
                          <a:ea typeface="+mn-ea"/>
                        </a:rPr>
                        <a:t>現職：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a:effectLst/>
                          <a:latin typeface="+mn-ea"/>
                          <a:ea typeface="+mn-ea"/>
                        </a:rPr>
                        <a:t> </a:t>
                      </a:r>
                      <a:endParaRPr lang="zh-TW" sz="12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a:effectLst/>
                          <a:latin typeface="+mn-ea"/>
                          <a:ea typeface="+mn-ea"/>
                        </a:rPr>
                        <a:t> </a:t>
                      </a:r>
                      <a:endParaRPr lang="zh-TW" sz="12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a:effectLst/>
                          <a:latin typeface="+mn-ea"/>
                          <a:ea typeface="+mn-ea"/>
                        </a:rPr>
                        <a:t>自</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r>
                        <a:rPr lang="zh-TW" sz="1000" kern="100">
                          <a:effectLst/>
                          <a:latin typeface="+mn-ea"/>
                          <a:ea typeface="+mn-ea"/>
                        </a:rPr>
                        <a:t>至</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865442"/>
                  </a:ext>
                </a:extLst>
              </a:tr>
              <a:tr h="368300">
                <a:tc>
                  <a:txBody>
                    <a:bodyPr/>
                    <a:lstStyle/>
                    <a:p>
                      <a:pPr algn="just">
                        <a:lnSpc>
                          <a:spcPts val="1500"/>
                        </a:lnSpc>
                      </a:pPr>
                      <a:r>
                        <a:rPr lang="zh-TW" sz="1200" kern="100">
                          <a:effectLst/>
                          <a:latin typeface="+mn-ea"/>
                          <a:ea typeface="+mn-ea"/>
                        </a:rPr>
                        <a:t>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a:effectLst/>
                          <a:latin typeface="+mn-ea"/>
                          <a:ea typeface="+mn-ea"/>
                        </a:rPr>
                        <a:t>自</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r>
                        <a:rPr lang="zh-TW" sz="1000" kern="100">
                          <a:effectLst/>
                          <a:latin typeface="+mn-ea"/>
                          <a:ea typeface="+mn-ea"/>
                        </a:rPr>
                        <a:t>至</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047712"/>
                  </a:ext>
                </a:extLst>
              </a:tr>
              <a:tr h="368300">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a:effectLst/>
                          <a:latin typeface="+mn-ea"/>
                          <a:ea typeface="+mn-ea"/>
                        </a:rPr>
                        <a:t>自</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r>
                        <a:rPr lang="zh-TW" sz="1000" kern="100">
                          <a:effectLst/>
                          <a:latin typeface="+mn-ea"/>
                          <a:ea typeface="+mn-ea"/>
                        </a:rPr>
                        <a:t>至</a:t>
                      </a:r>
                      <a:r>
                        <a:rPr lang="en-US" sz="1200" u="sng" kern="100">
                          <a:effectLst/>
                          <a:latin typeface="+mn-ea"/>
                          <a:ea typeface="+mn-ea"/>
                        </a:rPr>
                        <a:t>     </a:t>
                      </a:r>
                      <a:r>
                        <a:rPr lang="en-US" sz="1200" kern="100">
                          <a:effectLst/>
                          <a:latin typeface="+mn-ea"/>
                          <a:ea typeface="+mn-ea"/>
                        </a:rPr>
                        <a:t>/</a:t>
                      </a:r>
                      <a:r>
                        <a:rPr lang="en-US" sz="1200" u="sng" kern="100">
                          <a:effectLst/>
                          <a:latin typeface="+mn-ea"/>
                          <a:ea typeface="+mn-ea"/>
                        </a:rPr>
                        <a:t>     </a:t>
                      </a:r>
                      <a:endParaRPr lang="zh-TW" sz="1200" kern="10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041666"/>
                  </a:ext>
                </a:extLst>
              </a:tr>
              <a:tr h="367665">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pPr>
                      <a:r>
                        <a:rPr lang="en-US" sz="1200" kern="100">
                          <a:effectLst/>
                          <a:latin typeface="+mn-ea"/>
                          <a:ea typeface="+mn-ea"/>
                        </a:rPr>
                        <a:t> </a:t>
                      </a:r>
                      <a:endParaRPr lang="zh-TW" sz="1200" kern="100">
                        <a:effectLst/>
                        <a:latin typeface="+mn-ea"/>
                        <a:ea typeface="+mn-ea"/>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zh-TW" sz="1000" kern="100" dirty="0">
                          <a:effectLst/>
                          <a:latin typeface="+mn-ea"/>
                          <a:ea typeface="+mn-ea"/>
                        </a:rPr>
                        <a:t>自</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r>
                        <a:rPr lang="zh-TW" sz="1000" kern="100" dirty="0">
                          <a:effectLst/>
                          <a:latin typeface="+mn-ea"/>
                          <a:ea typeface="+mn-ea"/>
                        </a:rPr>
                        <a:t>至</a:t>
                      </a:r>
                      <a:r>
                        <a:rPr lang="en-US" sz="1200" u="sng" kern="100" dirty="0">
                          <a:effectLst/>
                          <a:latin typeface="+mn-ea"/>
                          <a:ea typeface="+mn-ea"/>
                        </a:rPr>
                        <a:t>     </a:t>
                      </a:r>
                      <a:r>
                        <a:rPr lang="en-US" sz="1200" kern="100" dirty="0">
                          <a:effectLst/>
                          <a:latin typeface="+mn-ea"/>
                          <a:ea typeface="+mn-ea"/>
                        </a:rPr>
                        <a:t>/</a:t>
                      </a:r>
                      <a:r>
                        <a:rPr lang="en-US" sz="1200" u="sng" kern="100" dirty="0">
                          <a:effectLst/>
                          <a:latin typeface="+mn-ea"/>
                          <a:ea typeface="+mn-ea"/>
                        </a:rPr>
                        <a:t>     </a:t>
                      </a:r>
                      <a:endParaRPr lang="zh-TW" sz="1200" kern="100" dirty="0">
                        <a:effectLst/>
                        <a:latin typeface="+mn-ea"/>
                        <a:ea typeface="+mn-ea"/>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691095"/>
                  </a:ext>
                </a:extLst>
              </a:tr>
            </a:tbl>
          </a:graphicData>
        </a:graphic>
      </p:graphicFrame>
      <p:sp>
        <p:nvSpPr>
          <p:cNvPr id="17" name="文字方塊 16">
            <a:extLst>
              <a:ext uri="{FF2B5EF4-FFF2-40B4-BE49-F238E27FC236}">
                <a16:creationId xmlns:a16="http://schemas.microsoft.com/office/drawing/2014/main" id="{19F0D410-1496-4CE6-BA74-5BB279385FC1}"/>
              </a:ext>
            </a:extLst>
          </p:cNvPr>
          <p:cNvSpPr txBox="1"/>
          <p:nvPr/>
        </p:nvSpPr>
        <p:spPr>
          <a:xfrm>
            <a:off x="6368718" y="3457207"/>
            <a:ext cx="5550566" cy="627223"/>
          </a:xfrm>
          <a:prstGeom prst="rect">
            <a:avLst/>
          </a:prstGeom>
          <a:noFill/>
        </p:spPr>
        <p:txBody>
          <a:bodyPr wrap="square">
            <a:spAutoFit/>
          </a:bodyPr>
          <a:lstStyle/>
          <a:p>
            <a:pPr lvl="0">
              <a:lnSpc>
                <a:spcPts val="2200"/>
              </a:lnSpc>
              <a:spcAft>
                <a:spcPts val="360"/>
              </a:spcAft>
              <a:buSzPts val="1600"/>
            </a:pPr>
            <a:r>
              <a:rPr lang="zh-TW" altLang="en-US" b="1" kern="100" spc="-80" dirty="0">
                <a:solidFill>
                  <a:srgbClr val="000000"/>
                </a:solidFill>
                <a:latin typeface="+mn-ea"/>
                <a:ea typeface="+mn-ea"/>
              </a:rPr>
              <a:t>四、專長</a:t>
            </a:r>
            <a:br>
              <a:rPr lang="en-US" altLang="zh-TW" kern="100" spc="-80" dirty="0">
                <a:solidFill>
                  <a:srgbClr val="000000"/>
                </a:solidFill>
                <a:latin typeface="+mn-ea"/>
                <a:ea typeface="+mn-ea"/>
              </a:rPr>
            </a:br>
            <a:r>
              <a:rPr lang="zh-TW" altLang="en-US" sz="1400" kern="100" spc="-80" dirty="0">
                <a:solidFill>
                  <a:srgbClr val="000000"/>
                </a:solidFill>
                <a:latin typeface="+mn-ea"/>
                <a:ea typeface="+mn-ea"/>
              </a:rPr>
              <a:t>請填寫與研究方向有關之學術專長名稱。</a:t>
            </a:r>
            <a:endParaRPr lang="zh-TW" altLang="zh-TW" sz="1400" kern="100" dirty="0">
              <a:effectLst/>
              <a:latin typeface="+mn-ea"/>
              <a:ea typeface="+mn-ea"/>
            </a:endParaRPr>
          </a:p>
        </p:txBody>
      </p:sp>
      <p:graphicFrame>
        <p:nvGraphicFramePr>
          <p:cNvPr id="18" name="表格 17">
            <a:extLst>
              <a:ext uri="{FF2B5EF4-FFF2-40B4-BE49-F238E27FC236}">
                <a16:creationId xmlns:a16="http://schemas.microsoft.com/office/drawing/2014/main" id="{C9FD2A4B-7FDB-4BF6-AAF9-15B442EBC45E}"/>
              </a:ext>
            </a:extLst>
          </p:cNvPr>
          <p:cNvGraphicFramePr>
            <a:graphicFrameLocks noGrp="1"/>
          </p:cNvGraphicFramePr>
          <p:nvPr/>
        </p:nvGraphicFramePr>
        <p:xfrm>
          <a:off x="6096001" y="4220473"/>
          <a:ext cx="5823284" cy="323215"/>
        </p:xfrm>
        <a:graphic>
          <a:graphicData uri="http://schemas.openxmlformats.org/drawingml/2006/table">
            <a:tbl>
              <a:tblPr/>
              <a:tblGrid>
                <a:gridCol w="1455678">
                  <a:extLst>
                    <a:ext uri="{9D8B030D-6E8A-4147-A177-3AD203B41FA5}">
                      <a16:colId xmlns:a16="http://schemas.microsoft.com/office/drawing/2014/main" val="3172828078"/>
                    </a:ext>
                  </a:extLst>
                </a:gridCol>
                <a:gridCol w="1455678">
                  <a:extLst>
                    <a:ext uri="{9D8B030D-6E8A-4147-A177-3AD203B41FA5}">
                      <a16:colId xmlns:a16="http://schemas.microsoft.com/office/drawing/2014/main" val="505800801"/>
                    </a:ext>
                  </a:extLst>
                </a:gridCol>
                <a:gridCol w="1455678">
                  <a:extLst>
                    <a:ext uri="{9D8B030D-6E8A-4147-A177-3AD203B41FA5}">
                      <a16:colId xmlns:a16="http://schemas.microsoft.com/office/drawing/2014/main" val="3004045400"/>
                    </a:ext>
                  </a:extLst>
                </a:gridCol>
                <a:gridCol w="1456250">
                  <a:extLst>
                    <a:ext uri="{9D8B030D-6E8A-4147-A177-3AD203B41FA5}">
                      <a16:colId xmlns:a16="http://schemas.microsoft.com/office/drawing/2014/main" val="234781567"/>
                    </a:ext>
                  </a:extLst>
                </a:gridCol>
              </a:tblGrid>
              <a:tr h="323215">
                <a:tc>
                  <a:txBody>
                    <a:bodyPr/>
                    <a:lstStyle/>
                    <a:p>
                      <a:pPr marL="0" lvl="0" indent="0" algn="just">
                        <a:lnSpc>
                          <a:spcPts val="1500"/>
                        </a:lnSpc>
                        <a:buFont typeface="+mj-lt"/>
                        <a:buNone/>
                        <a:tabLst>
                          <a:tab pos="304800" algn="l"/>
                        </a:tabLst>
                      </a:pPr>
                      <a:r>
                        <a:rPr lang="en-US" altLang="zh-TW" sz="1200" kern="100" dirty="0">
                          <a:effectLst/>
                          <a:latin typeface="Times New Roman" panose="02020603050405020304" pitchFamily="18" charset="0"/>
                          <a:ea typeface="新細明體" panose="02020500000000000000" pitchFamily="18" charset="-120"/>
                        </a:rPr>
                        <a:t>1.</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1500"/>
                        </a:lnSpc>
                        <a:buFont typeface="+mj-lt"/>
                        <a:buNone/>
                        <a:tabLst>
                          <a:tab pos="304800" algn="l"/>
                        </a:tabLst>
                      </a:pPr>
                      <a:r>
                        <a:rPr lang="en-US" altLang="zh-TW" sz="1200" kern="100" dirty="0">
                          <a:effectLst/>
                          <a:latin typeface="Times New Roman" panose="02020603050405020304" pitchFamily="18" charset="0"/>
                          <a:ea typeface="新細明體" panose="02020500000000000000" pitchFamily="18" charset="-120"/>
                        </a:rPr>
                        <a:t>2.</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ts val="1500"/>
                        </a:lnSpc>
                        <a:buFont typeface="+mj-lt"/>
                        <a:buNone/>
                        <a:tabLst>
                          <a:tab pos="304800" algn="l"/>
                        </a:tabLst>
                      </a:pPr>
                      <a:r>
                        <a:rPr lang="en-US" altLang="zh-TW" sz="1200" kern="100" dirty="0">
                          <a:effectLst/>
                          <a:latin typeface="Times New Roman" panose="02020603050405020304" pitchFamily="18" charset="0"/>
                          <a:ea typeface="新細明體" panose="02020500000000000000" pitchFamily="18" charset="-120"/>
                        </a:rPr>
                        <a:t>3.</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pPr>
                      <a:r>
                        <a:rPr lang="en-US" altLang="zh-TW" sz="1200" kern="100" dirty="0">
                          <a:effectLst/>
                          <a:latin typeface="Times New Roman" panose="02020603050405020304" pitchFamily="18" charset="0"/>
                          <a:ea typeface="新細明體" panose="02020500000000000000" pitchFamily="18" charset="-120"/>
                        </a:rPr>
                        <a:t>4.</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492391"/>
                  </a:ext>
                </a:extLst>
              </a:tr>
            </a:tbl>
          </a:graphicData>
        </a:graphic>
      </p:graphicFrame>
      <p:sp>
        <p:nvSpPr>
          <p:cNvPr id="20" name="文字方塊 19">
            <a:extLst>
              <a:ext uri="{FF2B5EF4-FFF2-40B4-BE49-F238E27FC236}">
                <a16:creationId xmlns:a16="http://schemas.microsoft.com/office/drawing/2014/main" id="{5964DAE0-50F5-4CCA-8A4D-9AA103A01AF3}"/>
              </a:ext>
            </a:extLst>
          </p:cNvPr>
          <p:cNvSpPr txBox="1"/>
          <p:nvPr/>
        </p:nvSpPr>
        <p:spPr>
          <a:xfrm>
            <a:off x="6368718" y="4724930"/>
            <a:ext cx="5550566" cy="627223"/>
          </a:xfrm>
          <a:prstGeom prst="rect">
            <a:avLst/>
          </a:prstGeom>
          <a:noFill/>
        </p:spPr>
        <p:txBody>
          <a:bodyPr wrap="square">
            <a:spAutoFit/>
          </a:bodyPr>
          <a:lstStyle/>
          <a:p>
            <a:pPr lvl="0">
              <a:lnSpc>
                <a:spcPts val="2200"/>
              </a:lnSpc>
              <a:spcAft>
                <a:spcPts val="360"/>
              </a:spcAft>
              <a:buSzPts val="1600"/>
            </a:pPr>
            <a:r>
              <a:rPr lang="zh-TW" altLang="en-US" b="1" kern="100" spc="-80" dirty="0">
                <a:solidFill>
                  <a:srgbClr val="000000"/>
                </a:solidFill>
                <a:latin typeface="+mn-ea"/>
                <a:ea typeface="+mn-ea"/>
              </a:rPr>
              <a:t>五、著作目錄</a:t>
            </a:r>
            <a:br>
              <a:rPr lang="en-US" altLang="zh-TW" kern="100" spc="-80" dirty="0">
                <a:solidFill>
                  <a:srgbClr val="000000"/>
                </a:solidFill>
                <a:latin typeface="+mn-ea"/>
                <a:ea typeface="+mn-ea"/>
              </a:rPr>
            </a:br>
            <a:r>
              <a:rPr lang="en-US" altLang="zh-TW" sz="1400" kern="100" spc="-80" dirty="0">
                <a:solidFill>
                  <a:srgbClr val="000000"/>
                </a:solidFill>
                <a:latin typeface="+mn-ea"/>
                <a:ea typeface="+mn-ea"/>
              </a:rPr>
              <a:t>(</a:t>
            </a:r>
            <a:r>
              <a:rPr lang="zh-TW" altLang="en-US" sz="1400" kern="100" spc="-80" dirty="0">
                <a:solidFill>
                  <a:srgbClr val="000000"/>
                </a:solidFill>
                <a:latin typeface="+mn-ea"/>
                <a:ea typeface="+mn-ea"/>
              </a:rPr>
              <a:t>建議呈現與計畫相關之著作目錄，頁數以</a:t>
            </a:r>
            <a:r>
              <a:rPr lang="en-US" altLang="zh-TW" sz="1400" kern="100" spc="-80" dirty="0">
                <a:solidFill>
                  <a:srgbClr val="000000"/>
                </a:solidFill>
                <a:latin typeface="+mn-ea"/>
                <a:ea typeface="+mn-ea"/>
              </a:rPr>
              <a:t>2</a:t>
            </a:r>
            <a:r>
              <a:rPr lang="zh-TW" altLang="en-US" sz="1400" kern="100" spc="-80" dirty="0">
                <a:solidFill>
                  <a:srgbClr val="000000"/>
                </a:solidFill>
                <a:latin typeface="+mn-ea"/>
                <a:ea typeface="+mn-ea"/>
              </a:rPr>
              <a:t>頁為限</a:t>
            </a:r>
            <a:r>
              <a:rPr lang="en-US" altLang="zh-TW" sz="1400" kern="100" spc="-80" dirty="0">
                <a:solidFill>
                  <a:srgbClr val="000000"/>
                </a:solidFill>
                <a:latin typeface="+mn-ea"/>
                <a:ea typeface="+mn-ea"/>
              </a:rPr>
              <a:t>)</a:t>
            </a:r>
            <a:endParaRPr lang="zh-TW" altLang="zh-TW" sz="1400" kern="100" dirty="0">
              <a:effectLst/>
              <a:latin typeface="+mn-ea"/>
              <a:ea typeface="+mn-ea"/>
            </a:endParaRPr>
          </a:p>
        </p:txBody>
      </p:sp>
    </p:spTree>
    <p:extLst>
      <p:ext uri="{BB962C8B-B14F-4D97-AF65-F5344CB8AC3E}">
        <p14:creationId xmlns:p14="http://schemas.microsoft.com/office/powerpoint/2010/main" val="3011879490"/>
      </p:ext>
    </p:extLst>
  </p:cSld>
  <p:clrMapOvr>
    <a:masterClrMapping/>
  </p:clrMapOvr>
</p:sld>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TotalTime>
  <Words>1908</Words>
  <Application>Microsoft Office PowerPoint</Application>
  <PresentationFormat>寬螢幕</PresentationFormat>
  <Paragraphs>298</Paragraphs>
  <Slides>14</Slides>
  <Notes>6</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微軟正黑體</vt:lpstr>
      <vt:lpstr>Aptos</vt:lpstr>
      <vt:lpstr>Arial</vt:lpstr>
      <vt:lpstr>Calibri</vt:lpstr>
      <vt:lpstr>Times New Roman</vt:lpstr>
      <vt:lpstr>簡報內頁</vt:lpstr>
      <vt:lpstr>2027年學研合作 – 徵案說明會 (清華大學)</vt:lpstr>
      <vt:lpstr>工研院技術領域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附件</vt:lpstr>
      <vt:lpstr>PowerPoint 簡報</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2008NewCIS</cp:keywords>
  <cp:lastModifiedBy>郭奕讌</cp:lastModifiedBy>
  <cp:revision>343</cp:revision>
  <cp:lastPrinted>2026-06-01T03:06:04Z</cp:lastPrinted>
  <dcterms:created xsi:type="dcterms:W3CDTF">2008-05-08T04:38:45Z</dcterms:created>
  <dcterms:modified xsi:type="dcterms:W3CDTF">2026-06-01T08:26:03Z</dcterms:modified>
</cp:coreProperties>
</file>